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61" r:id="rId7"/>
    <p:sldId id="262" r:id="rId8"/>
    <p:sldId id="263" r:id="rId9"/>
    <p:sldId id="273" r:id="rId10"/>
    <p:sldId id="265" r:id="rId11"/>
    <p:sldId id="266" r:id="rId12"/>
    <p:sldId id="267" r:id="rId13"/>
    <p:sldId id="268" r:id="rId14"/>
    <p:sldId id="269" r:id="rId15"/>
    <p:sldId id="274" r:id="rId16"/>
    <p:sldId id="270" r:id="rId17"/>
    <p:sldId id="272"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3FB20-89EB-40AF-ABA5-F2508304764B}" v="22" dt="2023-05-16T08:03:19.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40FE5BA-78C1-4187-9319-0AD80293CE82}" type="datetimeFigureOut">
              <a:rPr lang="nl-NL" smtClean="0"/>
              <a:t>15-5-2023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B05F6A-E81E-48A0-B8FC-501F722F8C59}"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68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40FE5BA-78C1-4187-9319-0AD80293CE82}" type="datetimeFigureOut">
              <a:rPr lang="nl-NL" smtClean="0"/>
              <a:t>15-5-2023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B05F6A-E81E-48A0-B8FC-501F722F8C59}" type="slidenum">
              <a:rPr lang="nl-NL" smtClean="0"/>
              <a:t>‹nr.›</a:t>
            </a:fld>
            <a:endParaRPr lang="nl-NL"/>
          </a:p>
        </p:txBody>
      </p:sp>
    </p:spTree>
    <p:extLst>
      <p:ext uri="{BB962C8B-B14F-4D97-AF65-F5344CB8AC3E}">
        <p14:creationId xmlns:p14="http://schemas.microsoft.com/office/powerpoint/2010/main" val="51233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40FE5BA-78C1-4187-9319-0AD80293CE82}" type="datetimeFigureOut">
              <a:rPr lang="nl-NL" smtClean="0"/>
              <a:t>15-5-2023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B05F6A-E81E-48A0-B8FC-501F722F8C59}" type="slidenum">
              <a:rPr lang="nl-NL" smtClean="0"/>
              <a:t>‹nr.›</a:t>
            </a:fld>
            <a:endParaRPr lang="nl-NL"/>
          </a:p>
        </p:txBody>
      </p:sp>
    </p:spTree>
    <p:extLst>
      <p:ext uri="{BB962C8B-B14F-4D97-AF65-F5344CB8AC3E}">
        <p14:creationId xmlns:p14="http://schemas.microsoft.com/office/powerpoint/2010/main" val="167080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40FE5BA-78C1-4187-9319-0AD80293CE82}" type="datetimeFigureOut">
              <a:rPr lang="nl-NL" smtClean="0"/>
              <a:t>15-5-2023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B05F6A-E81E-48A0-B8FC-501F722F8C59}" type="slidenum">
              <a:rPr lang="nl-NL" smtClean="0"/>
              <a:t>‹nr.›</a:t>
            </a:fld>
            <a:endParaRPr lang="nl-NL"/>
          </a:p>
        </p:txBody>
      </p:sp>
    </p:spTree>
    <p:extLst>
      <p:ext uri="{BB962C8B-B14F-4D97-AF65-F5344CB8AC3E}">
        <p14:creationId xmlns:p14="http://schemas.microsoft.com/office/powerpoint/2010/main" val="393714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40FE5BA-78C1-4187-9319-0AD80293CE82}" type="datetimeFigureOut">
              <a:rPr lang="nl-NL" smtClean="0"/>
              <a:t>15-5-2023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B05F6A-E81E-48A0-B8FC-501F722F8C59}"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51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40FE5BA-78C1-4187-9319-0AD80293CE82}" type="datetimeFigureOut">
              <a:rPr lang="nl-NL" smtClean="0"/>
              <a:t>15-5-2023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B05F6A-E81E-48A0-B8FC-501F722F8C59}" type="slidenum">
              <a:rPr lang="nl-NL" smtClean="0"/>
              <a:t>‹nr.›</a:t>
            </a:fld>
            <a:endParaRPr lang="nl-NL"/>
          </a:p>
        </p:txBody>
      </p:sp>
    </p:spTree>
    <p:extLst>
      <p:ext uri="{BB962C8B-B14F-4D97-AF65-F5344CB8AC3E}">
        <p14:creationId xmlns:p14="http://schemas.microsoft.com/office/powerpoint/2010/main" val="333668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40FE5BA-78C1-4187-9319-0AD80293CE82}" type="datetimeFigureOut">
              <a:rPr lang="nl-NL" smtClean="0"/>
              <a:t>15-5-2023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B05F6A-E81E-48A0-B8FC-501F722F8C59}" type="slidenum">
              <a:rPr lang="nl-NL" smtClean="0"/>
              <a:t>‹nr.›</a:t>
            </a:fld>
            <a:endParaRPr lang="nl-NL"/>
          </a:p>
        </p:txBody>
      </p:sp>
    </p:spTree>
    <p:extLst>
      <p:ext uri="{BB962C8B-B14F-4D97-AF65-F5344CB8AC3E}">
        <p14:creationId xmlns:p14="http://schemas.microsoft.com/office/powerpoint/2010/main" val="232355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40FE5BA-78C1-4187-9319-0AD80293CE82}" type="datetimeFigureOut">
              <a:rPr lang="nl-NL" smtClean="0"/>
              <a:t>15-5-2023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B05F6A-E81E-48A0-B8FC-501F722F8C59}" type="slidenum">
              <a:rPr lang="nl-NL" smtClean="0"/>
              <a:t>‹nr.›</a:t>
            </a:fld>
            <a:endParaRPr lang="nl-NL"/>
          </a:p>
        </p:txBody>
      </p:sp>
    </p:spTree>
    <p:extLst>
      <p:ext uri="{BB962C8B-B14F-4D97-AF65-F5344CB8AC3E}">
        <p14:creationId xmlns:p14="http://schemas.microsoft.com/office/powerpoint/2010/main" val="21721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0FE5BA-78C1-4187-9319-0AD80293CE82}" type="datetimeFigureOut">
              <a:rPr lang="nl-NL" smtClean="0"/>
              <a:t>15-5-2023</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7EB05F6A-E81E-48A0-B8FC-501F722F8C59}" type="slidenum">
              <a:rPr lang="nl-NL" smtClean="0"/>
              <a:t>‹nr.›</a:t>
            </a:fld>
            <a:endParaRPr lang="nl-NL"/>
          </a:p>
        </p:txBody>
      </p:sp>
    </p:spTree>
    <p:extLst>
      <p:ext uri="{BB962C8B-B14F-4D97-AF65-F5344CB8AC3E}">
        <p14:creationId xmlns:p14="http://schemas.microsoft.com/office/powerpoint/2010/main" val="186302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0FE5BA-78C1-4187-9319-0AD80293CE82}" type="datetimeFigureOut">
              <a:rPr lang="nl-NL" smtClean="0"/>
              <a:t>15-5-2023</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B05F6A-E81E-48A0-B8FC-501F722F8C59}" type="slidenum">
              <a:rPr lang="nl-NL" smtClean="0"/>
              <a:t>‹nr.›</a:t>
            </a:fld>
            <a:endParaRPr lang="nl-NL"/>
          </a:p>
        </p:txBody>
      </p:sp>
    </p:spTree>
    <p:extLst>
      <p:ext uri="{BB962C8B-B14F-4D97-AF65-F5344CB8AC3E}">
        <p14:creationId xmlns:p14="http://schemas.microsoft.com/office/powerpoint/2010/main" val="176437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solidFill>
                  <a:schemeClr val="tx2"/>
                </a:solidFill>
              </a:defRPr>
            </a:lvl1pPr>
          </a:lstStyle>
          <a:p>
            <a:fld id="{540FE5BA-78C1-4187-9319-0AD80293CE82}" type="datetimeFigureOut">
              <a:rPr lang="nl-NL" smtClean="0"/>
              <a:t>15-5-2023</a:t>
            </a:fld>
            <a:endParaRPr lang="nl-NL"/>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B05F6A-E81E-48A0-B8FC-501F722F8C59}" type="slidenum">
              <a:rPr lang="nl-NL" smtClean="0"/>
              <a:t>‹nr.›</a:t>
            </a:fld>
            <a:endParaRPr lang="nl-NL"/>
          </a:p>
        </p:txBody>
      </p:sp>
    </p:spTree>
    <p:extLst>
      <p:ext uri="{BB962C8B-B14F-4D97-AF65-F5344CB8AC3E}">
        <p14:creationId xmlns:p14="http://schemas.microsoft.com/office/powerpoint/2010/main" val="57001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0FE5BA-78C1-4187-9319-0AD80293CE82}" type="datetimeFigureOut">
              <a:rPr lang="nl-NL" smtClean="0"/>
              <a:t>15-5-2023</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B05F6A-E81E-48A0-B8FC-501F722F8C59}"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63777"/>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35394-F9B7-4792-6445-D4A35675B1B5}"/>
              </a:ext>
            </a:extLst>
          </p:cNvPr>
          <p:cNvSpPr>
            <a:spLocks noGrp="1"/>
          </p:cNvSpPr>
          <p:nvPr>
            <p:ph type="ctrTitle"/>
          </p:nvPr>
        </p:nvSpPr>
        <p:spPr/>
        <p:txBody>
          <a:bodyPr/>
          <a:lstStyle/>
          <a:p>
            <a:r>
              <a:rPr lang="nl-NL" dirty="0"/>
              <a:t>Jeremy </a:t>
            </a:r>
            <a:r>
              <a:rPr lang="nl-NL" dirty="0" err="1"/>
              <a:t>Bentham</a:t>
            </a:r>
            <a:endParaRPr lang="nl-NL" dirty="0"/>
          </a:p>
        </p:txBody>
      </p:sp>
      <p:sp>
        <p:nvSpPr>
          <p:cNvPr id="3" name="Ondertitel 2">
            <a:extLst>
              <a:ext uri="{FF2B5EF4-FFF2-40B4-BE49-F238E27FC236}">
                <a16:creationId xmlns:a16="http://schemas.microsoft.com/office/drawing/2014/main" id="{D5346AA7-483E-FF34-56B7-F31743B0D981}"/>
              </a:ext>
            </a:extLst>
          </p:cNvPr>
          <p:cNvSpPr>
            <a:spLocks noGrp="1"/>
          </p:cNvSpPr>
          <p:nvPr>
            <p:ph type="subTitle" idx="1"/>
          </p:nvPr>
        </p:nvSpPr>
        <p:spPr/>
        <p:txBody>
          <a:bodyPr/>
          <a:lstStyle/>
          <a:p>
            <a:r>
              <a:rPr lang="nl-NL" dirty="0"/>
              <a:t>Rechtsfilosoof | 1748-1832</a:t>
            </a:r>
          </a:p>
        </p:txBody>
      </p:sp>
    </p:spTree>
    <p:extLst>
      <p:ext uri="{BB962C8B-B14F-4D97-AF65-F5344CB8AC3E}">
        <p14:creationId xmlns:p14="http://schemas.microsoft.com/office/powerpoint/2010/main" val="363599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2" descr="http://pixdaus.com/pics/1220763045GzldCHs.jpg">
            <a:extLst>
              <a:ext uri="{FF2B5EF4-FFF2-40B4-BE49-F238E27FC236}">
                <a16:creationId xmlns:a16="http://schemas.microsoft.com/office/drawing/2014/main" id="{F2C554B3-5139-83F1-12C8-A88541FBD6EE}"/>
              </a:ext>
            </a:extLst>
          </p:cNvPr>
          <p:cNvPicPr>
            <a:picLocks noChangeAspect="1" noChangeArrowheads="1"/>
          </p:cNvPicPr>
          <p:nvPr/>
        </p:nvPicPr>
        <p:blipFill rotWithShape="1">
          <a:blip r:embed="rId2" cstate="print">
            <a:alphaModFix amt="35000"/>
          </a:blip>
          <a:srcRect t="14449"/>
          <a:stretch/>
        </p:blipFill>
        <p:spPr bwMode="auto">
          <a:xfrm>
            <a:off x="20" y="10"/>
            <a:ext cx="12191980" cy="6857990"/>
          </a:xfrm>
          <a:prstGeom prst="rect">
            <a:avLst/>
          </a:prstGeom>
          <a:noFill/>
        </p:spPr>
      </p:pic>
      <p:cxnSp>
        <p:nvCxnSpPr>
          <p:cNvPr id="9" name="Straight Connector 8">
            <a:extLst>
              <a:ext uri="{FF2B5EF4-FFF2-40B4-BE49-F238E27FC236}">
                <a16:creationId xmlns:a16="http://schemas.microsoft.com/office/drawing/2014/main" id="{D234663B-5BFF-482A-865A-27F31AF098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C31F04F-379F-0F75-AFBE-C2EB748F58E1}"/>
              </a:ext>
            </a:extLst>
          </p:cNvPr>
          <p:cNvSpPr>
            <a:spLocks noGrp="1"/>
          </p:cNvSpPr>
          <p:nvPr>
            <p:ph type="title"/>
          </p:nvPr>
        </p:nvSpPr>
        <p:spPr>
          <a:xfrm>
            <a:off x="1097280" y="286603"/>
            <a:ext cx="10058400" cy="1450757"/>
          </a:xfrm>
        </p:spPr>
        <p:txBody>
          <a:bodyPr>
            <a:normAutofit/>
          </a:bodyPr>
          <a:lstStyle/>
          <a:p>
            <a:r>
              <a:rPr lang="nl-NL" dirty="0">
                <a:solidFill>
                  <a:schemeClr val="tx1"/>
                </a:solidFill>
              </a:rPr>
              <a:t>Wel of geen dam bouwen?</a:t>
            </a:r>
          </a:p>
        </p:txBody>
      </p:sp>
      <p:sp>
        <p:nvSpPr>
          <p:cNvPr id="3" name="Tijdelijke aanduiding voor inhoud 2">
            <a:extLst>
              <a:ext uri="{FF2B5EF4-FFF2-40B4-BE49-F238E27FC236}">
                <a16:creationId xmlns:a16="http://schemas.microsoft.com/office/drawing/2014/main" id="{74055F19-D9A2-2BDF-BFAA-64741C0BE7B5}"/>
              </a:ext>
            </a:extLst>
          </p:cNvPr>
          <p:cNvSpPr>
            <a:spLocks noGrp="1"/>
          </p:cNvSpPr>
          <p:nvPr>
            <p:ph idx="1"/>
          </p:nvPr>
        </p:nvSpPr>
        <p:spPr>
          <a:xfrm>
            <a:off x="1097280" y="1845734"/>
            <a:ext cx="10058400" cy="4023360"/>
          </a:xfrm>
        </p:spPr>
        <p:txBody>
          <a:bodyPr>
            <a:normAutofit/>
          </a:bodyPr>
          <a:lstStyle/>
          <a:p>
            <a:r>
              <a:rPr lang="nl-NL">
                <a:solidFill>
                  <a:schemeClr val="tx1"/>
                </a:solidFill>
              </a:rPr>
              <a:t>Hoe meet je de consequenties (gevolgenethiek) van een handeling…..</a:t>
            </a:r>
          </a:p>
        </p:txBody>
      </p:sp>
      <p:sp>
        <p:nvSpPr>
          <p:cNvPr id="11" name="Rectangle 10">
            <a:extLst>
              <a:ext uri="{FF2B5EF4-FFF2-40B4-BE49-F238E27FC236}">
                <a16:creationId xmlns:a16="http://schemas.microsoft.com/office/drawing/2014/main" id="{14B68BB4-E55B-4DC8-825B-0A792D33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876438C-C6C1-4170-95B8-E2CA8180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585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5E70E-97A1-74C9-9BF2-BA043C0FF2E4}"/>
              </a:ext>
            </a:extLst>
          </p:cNvPr>
          <p:cNvSpPr>
            <a:spLocks noGrp="1"/>
          </p:cNvSpPr>
          <p:nvPr>
            <p:ph type="title"/>
          </p:nvPr>
        </p:nvSpPr>
        <p:spPr/>
        <p:txBody>
          <a:bodyPr/>
          <a:lstStyle/>
          <a:p>
            <a:r>
              <a:rPr lang="nl-NL" dirty="0" err="1"/>
              <a:t>Felicific</a:t>
            </a:r>
            <a:r>
              <a:rPr lang="nl-NL" dirty="0"/>
              <a:t> calculus</a:t>
            </a:r>
          </a:p>
        </p:txBody>
      </p:sp>
      <p:sp>
        <p:nvSpPr>
          <p:cNvPr id="3" name="Tijdelijke aanduiding voor inhoud 2">
            <a:extLst>
              <a:ext uri="{FF2B5EF4-FFF2-40B4-BE49-F238E27FC236}">
                <a16:creationId xmlns:a16="http://schemas.microsoft.com/office/drawing/2014/main" id="{5FFD05AB-61CB-4000-1006-14CD01ADD801}"/>
              </a:ext>
            </a:extLst>
          </p:cNvPr>
          <p:cNvSpPr>
            <a:spLocks noGrp="1"/>
          </p:cNvSpPr>
          <p:nvPr>
            <p:ph idx="1"/>
          </p:nvPr>
        </p:nvSpPr>
        <p:spPr/>
        <p:txBody>
          <a:bodyPr/>
          <a:lstStyle/>
          <a:p>
            <a:r>
              <a:rPr lang="nl-NL" dirty="0"/>
              <a:t>Voorwaarde is meetbaarheid van </a:t>
            </a:r>
            <a:r>
              <a:rPr lang="nl-NL" i="1" dirty="0"/>
              <a:t>pijn </a:t>
            </a:r>
            <a:r>
              <a:rPr lang="nl-NL" dirty="0"/>
              <a:t>en </a:t>
            </a:r>
            <a:r>
              <a:rPr lang="nl-NL" i="1" dirty="0"/>
              <a:t>genot </a:t>
            </a:r>
            <a:r>
              <a:rPr lang="nl-NL" dirty="0"/>
              <a:t>naar </a:t>
            </a:r>
          </a:p>
          <a:p>
            <a:pPr>
              <a:buFont typeface="Wingdings" panose="05000000000000000000" pitchFamily="2" charset="2"/>
              <a:buChar char="§"/>
            </a:pPr>
            <a:r>
              <a:rPr lang="nl-NL" dirty="0"/>
              <a:t>Intensiteit </a:t>
            </a:r>
          </a:p>
          <a:p>
            <a:pPr>
              <a:buFont typeface="Wingdings" panose="05000000000000000000" pitchFamily="2" charset="2"/>
              <a:buChar char="§"/>
            </a:pPr>
            <a:r>
              <a:rPr lang="nl-NL" dirty="0"/>
              <a:t>duur</a:t>
            </a:r>
          </a:p>
          <a:p>
            <a:pPr>
              <a:buFont typeface="Wingdings" panose="05000000000000000000" pitchFamily="2" charset="2"/>
              <a:buChar char="§"/>
            </a:pPr>
            <a:r>
              <a:rPr lang="nl-NL" dirty="0"/>
              <a:t>zekerheid/onzekerheid</a:t>
            </a:r>
          </a:p>
          <a:p>
            <a:pPr>
              <a:buFont typeface="Wingdings" panose="05000000000000000000" pitchFamily="2" charset="2"/>
              <a:buChar char="§"/>
            </a:pPr>
            <a:r>
              <a:rPr lang="nl-NL" dirty="0"/>
              <a:t>verte/nabijheid</a:t>
            </a:r>
          </a:p>
          <a:p>
            <a:pPr>
              <a:buFont typeface="Wingdings" panose="05000000000000000000" pitchFamily="2" charset="2"/>
              <a:buChar char="§"/>
            </a:pPr>
            <a:r>
              <a:rPr lang="nl-NL" dirty="0"/>
              <a:t>vruchtbaarheid (vormen van genot kunnen nieuwe genietingen teweeg brengen)</a:t>
            </a:r>
          </a:p>
          <a:p>
            <a:pPr>
              <a:buFont typeface="Wingdings" panose="05000000000000000000" pitchFamily="2" charset="2"/>
              <a:buChar char="§"/>
            </a:pPr>
            <a:r>
              <a:rPr lang="nl-NL" dirty="0"/>
              <a:t>zuiverheid (vormen van genot kunnen schaduwzijden hebben, </a:t>
            </a:r>
            <a:r>
              <a:rPr lang="nl-NL" dirty="0" err="1"/>
              <a:t>vb</a:t>
            </a:r>
            <a:r>
              <a:rPr lang="nl-NL" dirty="0"/>
              <a:t> drank)</a:t>
            </a:r>
          </a:p>
          <a:p>
            <a:pPr>
              <a:buFont typeface="Wingdings" panose="05000000000000000000" pitchFamily="2" charset="2"/>
              <a:buChar char="§"/>
            </a:pPr>
            <a:r>
              <a:rPr lang="nl-NL" dirty="0"/>
              <a:t>kwantiteit (hoe groter het aantal, hoe beter)</a:t>
            </a:r>
          </a:p>
          <a:p>
            <a:endParaRPr lang="nl-NL" dirty="0"/>
          </a:p>
          <a:p>
            <a:endParaRPr lang="nl-NL" i="1" dirty="0"/>
          </a:p>
          <a:p>
            <a:endParaRPr lang="nl-NL" dirty="0"/>
          </a:p>
        </p:txBody>
      </p:sp>
    </p:spTree>
    <p:extLst>
      <p:ext uri="{BB962C8B-B14F-4D97-AF65-F5344CB8AC3E}">
        <p14:creationId xmlns:p14="http://schemas.microsoft.com/office/powerpoint/2010/main" val="249481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2" descr="http://www.dragtimes.com/images/15453-1978-Ford-Pinto.jpg">
            <a:extLst>
              <a:ext uri="{FF2B5EF4-FFF2-40B4-BE49-F238E27FC236}">
                <a16:creationId xmlns:a16="http://schemas.microsoft.com/office/drawing/2014/main" id="{287635F3-BCE5-DCA9-C760-4975937E04C5}"/>
              </a:ext>
            </a:extLst>
          </p:cNvPr>
          <p:cNvPicPr>
            <a:picLocks noChangeAspect="1" noChangeArrowheads="1"/>
          </p:cNvPicPr>
          <p:nvPr/>
        </p:nvPicPr>
        <p:blipFill rotWithShape="1">
          <a:blip r:embed="rId2" cstate="print">
            <a:alphaModFix amt="35000"/>
          </a:blip>
          <a:srcRect t="16003" b="3640"/>
          <a:stretch/>
        </p:blipFill>
        <p:spPr bwMode="auto">
          <a:xfrm>
            <a:off x="20" y="10"/>
            <a:ext cx="12191980" cy="6857990"/>
          </a:xfrm>
          <a:prstGeom prst="rect">
            <a:avLst/>
          </a:prstGeom>
          <a:noFill/>
        </p:spPr>
      </p:pic>
      <p:cxnSp>
        <p:nvCxnSpPr>
          <p:cNvPr id="9" name="Straight Connector 8">
            <a:extLst>
              <a:ext uri="{FF2B5EF4-FFF2-40B4-BE49-F238E27FC236}">
                <a16:creationId xmlns:a16="http://schemas.microsoft.com/office/drawing/2014/main" id="{D234663B-5BFF-482A-865A-27F31AF098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43251D3F-3C89-DE13-FAEE-51C2BE24021D}"/>
              </a:ext>
            </a:extLst>
          </p:cNvPr>
          <p:cNvSpPr>
            <a:spLocks noGrp="1"/>
          </p:cNvSpPr>
          <p:nvPr>
            <p:ph type="title"/>
          </p:nvPr>
        </p:nvSpPr>
        <p:spPr>
          <a:xfrm>
            <a:off x="1097280" y="286603"/>
            <a:ext cx="10058400" cy="1450757"/>
          </a:xfrm>
        </p:spPr>
        <p:txBody>
          <a:bodyPr>
            <a:normAutofit/>
          </a:bodyPr>
          <a:lstStyle/>
          <a:p>
            <a:r>
              <a:rPr lang="nl-NL" dirty="0">
                <a:solidFill>
                  <a:schemeClr val="tx1"/>
                </a:solidFill>
              </a:rPr>
              <a:t>Ford </a:t>
            </a:r>
            <a:r>
              <a:rPr lang="nl-NL" dirty="0" err="1">
                <a:solidFill>
                  <a:schemeClr val="tx1"/>
                </a:solidFill>
              </a:rPr>
              <a:t>Pinto</a:t>
            </a:r>
            <a:r>
              <a:rPr lang="nl-NL" dirty="0">
                <a:solidFill>
                  <a:schemeClr val="tx1"/>
                </a:solidFill>
              </a:rPr>
              <a:t> casus</a:t>
            </a:r>
          </a:p>
        </p:txBody>
      </p:sp>
      <p:sp>
        <p:nvSpPr>
          <p:cNvPr id="3" name="Tijdelijke aanduiding voor inhoud 2">
            <a:extLst>
              <a:ext uri="{FF2B5EF4-FFF2-40B4-BE49-F238E27FC236}">
                <a16:creationId xmlns:a16="http://schemas.microsoft.com/office/drawing/2014/main" id="{89D56F75-192C-6BEC-1FB0-8DC0BBAA6949}"/>
              </a:ext>
            </a:extLst>
          </p:cNvPr>
          <p:cNvSpPr>
            <a:spLocks noGrp="1"/>
          </p:cNvSpPr>
          <p:nvPr>
            <p:ph idx="1"/>
          </p:nvPr>
        </p:nvSpPr>
        <p:spPr>
          <a:xfrm>
            <a:off x="1097280" y="1845734"/>
            <a:ext cx="10058400" cy="4023360"/>
          </a:xfrm>
        </p:spPr>
        <p:txBody>
          <a:bodyPr>
            <a:normAutofit/>
          </a:bodyPr>
          <a:lstStyle/>
          <a:p>
            <a:endParaRPr lang="nl-NL">
              <a:solidFill>
                <a:schemeClr val="tx1"/>
              </a:solidFill>
            </a:endParaRPr>
          </a:p>
        </p:txBody>
      </p:sp>
      <p:sp>
        <p:nvSpPr>
          <p:cNvPr id="11" name="Rectangle 10">
            <a:extLst>
              <a:ext uri="{FF2B5EF4-FFF2-40B4-BE49-F238E27FC236}">
                <a16:creationId xmlns:a16="http://schemas.microsoft.com/office/drawing/2014/main" id="{14B68BB4-E55B-4DC8-825B-0A792D33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876438C-C6C1-4170-95B8-E2CA8180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78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3D710BB-855C-7C75-6A0D-C2E53305FB1E}"/>
              </a:ext>
            </a:extLst>
          </p:cNvPr>
          <p:cNvSpPr>
            <a:spLocks noGrp="1"/>
          </p:cNvSpPr>
          <p:nvPr>
            <p:ph type="title"/>
          </p:nvPr>
        </p:nvSpPr>
        <p:spPr/>
        <p:txBody>
          <a:bodyPr/>
          <a:lstStyle/>
          <a:p>
            <a:r>
              <a:rPr lang="nl-NL" dirty="0"/>
              <a:t>Uit een interne memo van Ford (1973)</a:t>
            </a:r>
          </a:p>
        </p:txBody>
      </p:sp>
      <p:sp>
        <p:nvSpPr>
          <p:cNvPr id="5" name="Tijdelijke aanduiding voor tekst 4">
            <a:extLst>
              <a:ext uri="{FF2B5EF4-FFF2-40B4-BE49-F238E27FC236}">
                <a16:creationId xmlns:a16="http://schemas.microsoft.com/office/drawing/2014/main" id="{47481F3F-03BE-A65D-E760-EDF42E640F72}"/>
              </a:ext>
            </a:extLst>
          </p:cNvPr>
          <p:cNvSpPr>
            <a:spLocks noGrp="1"/>
          </p:cNvSpPr>
          <p:nvPr>
            <p:ph type="body" idx="1"/>
          </p:nvPr>
        </p:nvSpPr>
        <p:spPr/>
        <p:txBody>
          <a:bodyPr/>
          <a:lstStyle/>
          <a:p>
            <a:r>
              <a:rPr lang="nl-NL" dirty="0"/>
              <a:t>Kosten extra reparatie</a:t>
            </a:r>
          </a:p>
        </p:txBody>
      </p:sp>
      <p:sp>
        <p:nvSpPr>
          <p:cNvPr id="6" name="Tijdelijke aanduiding voor inhoud 5">
            <a:extLst>
              <a:ext uri="{FF2B5EF4-FFF2-40B4-BE49-F238E27FC236}">
                <a16:creationId xmlns:a16="http://schemas.microsoft.com/office/drawing/2014/main" id="{9B5A1F2A-9E11-9A24-986B-90C6771FD47E}"/>
              </a:ext>
            </a:extLst>
          </p:cNvPr>
          <p:cNvSpPr>
            <a:spLocks noGrp="1"/>
          </p:cNvSpPr>
          <p:nvPr>
            <p:ph sz="half" idx="2"/>
          </p:nvPr>
        </p:nvSpPr>
        <p:spPr/>
        <p:txBody>
          <a:bodyPr/>
          <a:lstStyle/>
          <a:p>
            <a:r>
              <a:rPr lang="nl-NL" i="1" dirty="0"/>
              <a:t>Sales: </a:t>
            </a:r>
            <a:r>
              <a:rPr lang="nl-NL" dirty="0"/>
              <a:t>12.5 </a:t>
            </a:r>
            <a:r>
              <a:rPr lang="nl-NL" dirty="0" err="1"/>
              <a:t>million</a:t>
            </a:r>
            <a:r>
              <a:rPr lang="nl-NL" dirty="0"/>
              <a:t> </a:t>
            </a:r>
            <a:r>
              <a:rPr lang="nl-NL" dirty="0" err="1"/>
              <a:t>cars</a:t>
            </a:r>
            <a:endParaRPr lang="nl-NL" dirty="0"/>
          </a:p>
          <a:p>
            <a:r>
              <a:rPr lang="nl-NL" i="1" dirty="0"/>
              <a:t>Unit </a:t>
            </a:r>
            <a:r>
              <a:rPr lang="nl-NL" i="1" dirty="0" err="1"/>
              <a:t>Costs</a:t>
            </a:r>
            <a:r>
              <a:rPr lang="nl-NL" dirty="0"/>
              <a:t>: $11 per </a:t>
            </a:r>
            <a:r>
              <a:rPr lang="nl-NL" dirty="0" err="1"/>
              <a:t>car</a:t>
            </a:r>
            <a:endParaRPr lang="nl-NL" dirty="0"/>
          </a:p>
          <a:p>
            <a:r>
              <a:rPr lang="nl-NL" i="1" dirty="0"/>
              <a:t>Total </a:t>
            </a:r>
            <a:r>
              <a:rPr lang="nl-NL" i="1" dirty="0" err="1"/>
              <a:t>Costs</a:t>
            </a:r>
            <a:r>
              <a:rPr lang="nl-NL" dirty="0"/>
              <a:t>: 12.5 </a:t>
            </a:r>
            <a:r>
              <a:rPr lang="nl-NL" dirty="0" err="1"/>
              <a:t>million</a:t>
            </a:r>
            <a:r>
              <a:rPr lang="nl-NL" dirty="0"/>
              <a:t> x $11 =</a:t>
            </a:r>
          </a:p>
          <a:p>
            <a:endParaRPr lang="nl-NL" dirty="0"/>
          </a:p>
          <a:p>
            <a:endParaRPr lang="nl-NL" dirty="0"/>
          </a:p>
          <a:p>
            <a:pPr algn="ctr">
              <a:buNone/>
            </a:pPr>
            <a:r>
              <a:rPr lang="nl-NL" dirty="0"/>
              <a:t> </a:t>
            </a:r>
            <a:r>
              <a:rPr lang="nl-NL" b="1" dirty="0">
                <a:solidFill>
                  <a:srgbClr val="FF0000"/>
                </a:solidFill>
              </a:rPr>
              <a:t>$ 137 </a:t>
            </a:r>
            <a:r>
              <a:rPr lang="nl-NL" b="1" dirty="0" err="1">
                <a:solidFill>
                  <a:srgbClr val="FF0000"/>
                </a:solidFill>
              </a:rPr>
              <a:t>million</a:t>
            </a:r>
            <a:endParaRPr lang="nl-NL" i="1" dirty="0">
              <a:solidFill>
                <a:srgbClr val="FF0000"/>
              </a:solidFill>
            </a:endParaRPr>
          </a:p>
          <a:p>
            <a:endParaRPr lang="nl-NL" dirty="0"/>
          </a:p>
        </p:txBody>
      </p:sp>
      <p:sp>
        <p:nvSpPr>
          <p:cNvPr id="7" name="Tijdelijke aanduiding voor tekst 6">
            <a:extLst>
              <a:ext uri="{FF2B5EF4-FFF2-40B4-BE49-F238E27FC236}">
                <a16:creationId xmlns:a16="http://schemas.microsoft.com/office/drawing/2014/main" id="{0AF54ECC-B9DC-7389-D24F-19E849E257AD}"/>
              </a:ext>
            </a:extLst>
          </p:cNvPr>
          <p:cNvSpPr>
            <a:spLocks noGrp="1"/>
          </p:cNvSpPr>
          <p:nvPr>
            <p:ph type="body" sz="quarter" idx="3"/>
          </p:nvPr>
        </p:nvSpPr>
        <p:spPr/>
        <p:txBody>
          <a:bodyPr/>
          <a:lstStyle/>
          <a:p>
            <a:r>
              <a:rPr lang="nl-NL" dirty="0"/>
              <a:t>Kosten zonder reparatie</a:t>
            </a:r>
          </a:p>
        </p:txBody>
      </p:sp>
      <p:sp>
        <p:nvSpPr>
          <p:cNvPr id="8" name="Tijdelijke aanduiding voor inhoud 7">
            <a:extLst>
              <a:ext uri="{FF2B5EF4-FFF2-40B4-BE49-F238E27FC236}">
                <a16:creationId xmlns:a16="http://schemas.microsoft.com/office/drawing/2014/main" id="{451E830B-D291-F55C-7DC6-F45D7B4304BF}"/>
              </a:ext>
            </a:extLst>
          </p:cNvPr>
          <p:cNvSpPr>
            <a:spLocks noGrp="1"/>
          </p:cNvSpPr>
          <p:nvPr>
            <p:ph sz="quarter" idx="4"/>
          </p:nvPr>
        </p:nvSpPr>
        <p:spPr/>
        <p:txBody>
          <a:bodyPr/>
          <a:lstStyle/>
          <a:p>
            <a:r>
              <a:rPr lang="nl-NL" i="1" dirty="0" err="1"/>
              <a:t>Savings</a:t>
            </a:r>
            <a:r>
              <a:rPr lang="nl-NL" dirty="0"/>
              <a:t>: 180 </a:t>
            </a:r>
            <a:r>
              <a:rPr lang="nl-NL" dirty="0" err="1"/>
              <a:t>burn</a:t>
            </a:r>
            <a:r>
              <a:rPr lang="nl-NL" dirty="0"/>
              <a:t> </a:t>
            </a:r>
            <a:r>
              <a:rPr lang="nl-NL" dirty="0" err="1"/>
              <a:t>deaths</a:t>
            </a:r>
            <a:r>
              <a:rPr lang="nl-NL" dirty="0"/>
              <a:t>, 180 </a:t>
            </a:r>
            <a:r>
              <a:rPr lang="nl-NL" dirty="0" err="1"/>
              <a:t>serious</a:t>
            </a:r>
            <a:r>
              <a:rPr lang="nl-NL" dirty="0"/>
              <a:t> </a:t>
            </a:r>
            <a:r>
              <a:rPr lang="nl-NL" dirty="0" err="1"/>
              <a:t>burn</a:t>
            </a:r>
            <a:r>
              <a:rPr lang="nl-NL" dirty="0"/>
              <a:t> </a:t>
            </a:r>
            <a:r>
              <a:rPr lang="nl-NL" dirty="0" err="1"/>
              <a:t>injuries</a:t>
            </a:r>
            <a:r>
              <a:rPr lang="nl-NL" dirty="0"/>
              <a:t>, 2.100 </a:t>
            </a:r>
            <a:r>
              <a:rPr lang="nl-NL" dirty="0" err="1"/>
              <a:t>burned</a:t>
            </a:r>
            <a:r>
              <a:rPr lang="nl-NL" dirty="0"/>
              <a:t> </a:t>
            </a:r>
            <a:r>
              <a:rPr lang="nl-NL" dirty="0" err="1"/>
              <a:t>vehicless</a:t>
            </a:r>
            <a:endParaRPr lang="nl-NL" dirty="0"/>
          </a:p>
          <a:p>
            <a:r>
              <a:rPr lang="nl-NL" i="1" dirty="0"/>
              <a:t>Unit </a:t>
            </a:r>
            <a:r>
              <a:rPr lang="nl-NL" i="1" dirty="0" err="1"/>
              <a:t>costs</a:t>
            </a:r>
            <a:r>
              <a:rPr lang="nl-NL" dirty="0"/>
              <a:t>: $200.000 per </a:t>
            </a:r>
            <a:r>
              <a:rPr lang="nl-NL" dirty="0" err="1"/>
              <a:t>death</a:t>
            </a:r>
            <a:r>
              <a:rPr lang="nl-NL" dirty="0"/>
              <a:t>, $67.000 per </a:t>
            </a:r>
            <a:r>
              <a:rPr lang="nl-NL" dirty="0" err="1"/>
              <a:t>injury</a:t>
            </a:r>
            <a:r>
              <a:rPr lang="nl-NL" dirty="0"/>
              <a:t>, $700 per vehicle</a:t>
            </a:r>
          </a:p>
          <a:p>
            <a:r>
              <a:rPr lang="nl-NL" i="1" dirty="0"/>
              <a:t>Total </a:t>
            </a:r>
            <a:r>
              <a:rPr lang="nl-NL" i="1" dirty="0" err="1"/>
              <a:t>costs</a:t>
            </a:r>
            <a:r>
              <a:rPr lang="nl-NL" i="1" dirty="0"/>
              <a:t>:</a:t>
            </a:r>
            <a:endParaRPr lang="nl-NL" dirty="0"/>
          </a:p>
          <a:p>
            <a:pPr>
              <a:buNone/>
            </a:pPr>
            <a:endParaRPr lang="nl-NL" i="1" dirty="0"/>
          </a:p>
          <a:p>
            <a:pPr algn="ctr">
              <a:buNone/>
            </a:pPr>
            <a:r>
              <a:rPr lang="nl-NL" b="1" dirty="0">
                <a:solidFill>
                  <a:srgbClr val="FF0000"/>
                </a:solidFill>
              </a:rPr>
              <a:t>$ 49.5 </a:t>
            </a:r>
            <a:r>
              <a:rPr lang="nl-NL" b="1" dirty="0" err="1">
                <a:solidFill>
                  <a:srgbClr val="FF0000"/>
                </a:solidFill>
              </a:rPr>
              <a:t>million</a:t>
            </a:r>
            <a:endParaRPr lang="nl-NL" b="1" dirty="0">
              <a:solidFill>
                <a:srgbClr val="FF0000"/>
              </a:solidFill>
            </a:endParaRPr>
          </a:p>
          <a:p>
            <a:endParaRPr lang="nl-NL" dirty="0"/>
          </a:p>
        </p:txBody>
      </p:sp>
    </p:spTree>
    <p:extLst>
      <p:ext uri="{BB962C8B-B14F-4D97-AF65-F5344CB8AC3E}">
        <p14:creationId xmlns:p14="http://schemas.microsoft.com/office/powerpoint/2010/main" val="59906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www.moviegoods.com/Assets/product_images/1020/193258.1020.A.jpg">
            <a:extLst>
              <a:ext uri="{FF2B5EF4-FFF2-40B4-BE49-F238E27FC236}">
                <a16:creationId xmlns:a16="http://schemas.microsoft.com/office/drawing/2014/main" id="{86308CD1-3C0D-5747-5F83-EB576C658F68}"/>
              </a:ext>
            </a:extLst>
          </p:cNvPr>
          <p:cNvPicPr>
            <a:picLocks noChangeAspect="1" noChangeArrowheads="1"/>
          </p:cNvPicPr>
          <p:nvPr/>
        </p:nvPicPr>
        <p:blipFill>
          <a:blip r:embed="rId2" cstate="print"/>
          <a:stretch>
            <a:fillRect/>
          </a:stretch>
        </p:blipFill>
        <p:spPr bwMode="auto">
          <a:xfrm>
            <a:off x="4062953" y="66029"/>
            <a:ext cx="4119513" cy="6125670"/>
          </a:xfrm>
          <a:prstGeom prst="rect">
            <a:avLst/>
          </a:prstGeom>
          <a:noFill/>
        </p:spPr>
      </p:pic>
    </p:spTree>
    <p:extLst>
      <p:ext uri="{BB962C8B-B14F-4D97-AF65-F5344CB8AC3E}">
        <p14:creationId xmlns:p14="http://schemas.microsoft.com/office/powerpoint/2010/main" val="371658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7" name="Rectangle 17">
            <a:extLst>
              <a:ext uri="{FF2B5EF4-FFF2-40B4-BE49-F238E27FC236}">
                <a16:creationId xmlns:a16="http://schemas.microsoft.com/office/drawing/2014/main" id="{566A2364-BA28-4D3D-96A5-94BEB174D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9">
            <a:extLst>
              <a:ext uri="{FF2B5EF4-FFF2-40B4-BE49-F238E27FC236}">
                <a16:creationId xmlns:a16="http://schemas.microsoft.com/office/drawing/2014/main" id="{58D78F17-41A5-424B-8120-EC61C55D2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21">
            <a:extLst>
              <a:ext uri="{FF2B5EF4-FFF2-40B4-BE49-F238E27FC236}">
                <a16:creationId xmlns:a16="http://schemas.microsoft.com/office/drawing/2014/main" id="{0F62338B-1AF4-4031-9C2E-873A16FAAE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23">
            <a:extLst>
              <a:ext uri="{FF2B5EF4-FFF2-40B4-BE49-F238E27FC236}">
                <a16:creationId xmlns:a16="http://schemas.microsoft.com/office/drawing/2014/main" id="{6004C17A-3154-4030-841C-9225B359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FF7C52B9-5D3A-BD87-6435-95695FE699B7}"/>
              </a:ext>
            </a:extLst>
          </p:cNvPr>
          <p:cNvSpPr>
            <a:spLocks noGrp="1"/>
          </p:cNvSpPr>
          <p:nvPr>
            <p:ph type="title"/>
          </p:nvPr>
        </p:nvSpPr>
        <p:spPr>
          <a:xfrm>
            <a:off x="609459" y="5089942"/>
            <a:ext cx="10909073" cy="1057655"/>
          </a:xfrm>
        </p:spPr>
        <p:txBody>
          <a:bodyPr vert="horz" lIns="91440" tIns="45720" rIns="91440" bIns="45720" rtlCol="0" anchor="b">
            <a:noAutofit/>
          </a:bodyPr>
          <a:lstStyle/>
          <a:p>
            <a:br>
              <a:rPr lang="en-US" sz="2800" i="1" dirty="0">
                <a:solidFill>
                  <a:schemeClr val="tx1">
                    <a:lumMod val="85000"/>
                    <a:lumOff val="15000"/>
                  </a:schemeClr>
                </a:solidFill>
              </a:rPr>
            </a:br>
            <a:br>
              <a:rPr lang="en-US" sz="2800" i="1" dirty="0">
                <a:solidFill>
                  <a:schemeClr val="tx1">
                    <a:lumMod val="85000"/>
                    <a:lumOff val="15000"/>
                  </a:schemeClr>
                </a:solidFill>
              </a:rPr>
            </a:br>
            <a:br>
              <a:rPr lang="en-US" sz="2800" i="1" dirty="0">
                <a:solidFill>
                  <a:schemeClr val="tx1">
                    <a:lumMod val="85000"/>
                    <a:lumOff val="15000"/>
                  </a:schemeClr>
                </a:solidFill>
              </a:rPr>
            </a:br>
            <a:br>
              <a:rPr lang="en-US" sz="2800" i="1" dirty="0">
                <a:solidFill>
                  <a:schemeClr val="tx1">
                    <a:lumMod val="85000"/>
                    <a:lumOff val="15000"/>
                  </a:schemeClr>
                </a:solidFill>
              </a:rPr>
            </a:br>
            <a:r>
              <a:rPr lang="en-US" sz="2800" dirty="0" err="1">
                <a:solidFill>
                  <a:schemeClr val="tx1">
                    <a:lumMod val="85000"/>
                    <a:lumOff val="15000"/>
                  </a:schemeClr>
                </a:solidFill>
              </a:rPr>
              <a:t>Waar</a:t>
            </a:r>
            <a:r>
              <a:rPr lang="en-US" sz="2800" dirty="0">
                <a:solidFill>
                  <a:schemeClr val="tx1">
                    <a:lumMod val="85000"/>
                    <a:lumOff val="15000"/>
                  </a:schemeClr>
                </a:solidFill>
              </a:rPr>
              <a:t> </a:t>
            </a:r>
            <a:r>
              <a:rPr lang="en-US" sz="2800" dirty="0" err="1">
                <a:solidFill>
                  <a:schemeClr val="tx1">
                    <a:lumMod val="85000"/>
                    <a:lumOff val="15000"/>
                  </a:schemeClr>
                </a:solidFill>
              </a:rPr>
              <a:t>moet</a:t>
            </a:r>
            <a:r>
              <a:rPr lang="en-US" sz="2800" dirty="0">
                <a:solidFill>
                  <a:schemeClr val="tx1">
                    <a:lumMod val="85000"/>
                    <a:lumOff val="15000"/>
                  </a:schemeClr>
                </a:solidFill>
              </a:rPr>
              <a:t> </a:t>
            </a:r>
            <a:r>
              <a:rPr lang="en-US" sz="2800" dirty="0" err="1">
                <a:solidFill>
                  <a:schemeClr val="tx1">
                    <a:lumMod val="85000"/>
                    <a:lumOff val="15000"/>
                  </a:schemeClr>
                </a:solidFill>
              </a:rPr>
              <a:t>ons</a:t>
            </a:r>
            <a:r>
              <a:rPr lang="en-US" sz="2800" dirty="0">
                <a:solidFill>
                  <a:schemeClr val="tx1">
                    <a:lumMod val="85000"/>
                    <a:lumOff val="15000"/>
                  </a:schemeClr>
                </a:solidFill>
              </a:rPr>
              <a:t> </a:t>
            </a:r>
            <a:r>
              <a:rPr lang="en-US" sz="2800" dirty="0" err="1">
                <a:solidFill>
                  <a:schemeClr val="tx1">
                    <a:lumMod val="85000"/>
                    <a:lumOff val="15000"/>
                  </a:schemeClr>
                </a:solidFill>
              </a:rPr>
              <a:t>belastinggeld</a:t>
            </a:r>
            <a:r>
              <a:rPr lang="en-US" sz="2800" dirty="0">
                <a:solidFill>
                  <a:schemeClr val="tx1">
                    <a:lumMod val="85000"/>
                    <a:lumOff val="15000"/>
                  </a:schemeClr>
                </a:solidFill>
              </a:rPr>
              <a:t> </a:t>
            </a:r>
            <a:r>
              <a:rPr lang="en-US" sz="2800" dirty="0" err="1">
                <a:solidFill>
                  <a:schemeClr val="tx1">
                    <a:lumMod val="85000"/>
                    <a:lumOff val="15000"/>
                  </a:schemeClr>
                </a:solidFill>
              </a:rPr>
              <a:t>heen</a:t>
            </a:r>
            <a:r>
              <a:rPr lang="en-US" sz="2800" dirty="0">
                <a:solidFill>
                  <a:schemeClr val="tx1">
                    <a:lumMod val="85000"/>
                    <a:lumOff val="15000"/>
                  </a:schemeClr>
                </a:solidFill>
              </a:rPr>
              <a:t>?</a:t>
            </a:r>
            <a:br>
              <a:rPr lang="en-US" sz="2800" dirty="0">
                <a:solidFill>
                  <a:schemeClr val="tx1">
                    <a:lumMod val="85000"/>
                    <a:lumOff val="15000"/>
                  </a:schemeClr>
                </a:solidFill>
              </a:rPr>
            </a:br>
            <a:r>
              <a:rPr lang="en-US" sz="2800" i="1" dirty="0">
                <a:solidFill>
                  <a:schemeClr val="tx1">
                    <a:lumMod val="85000"/>
                    <a:lumOff val="15000"/>
                  </a:schemeClr>
                </a:solidFill>
              </a:rPr>
              <a:t>The quantity of pleasure being equal, pushpin is as good as poetry</a:t>
            </a:r>
            <a:br>
              <a:rPr lang="en-US" sz="2800" i="1" dirty="0">
                <a:solidFill>
                  <a:schemeClr val="tx1">
                    <a:lumMod val="85000"/>
                    <a:lumOff val="15000"/>
                  </a:schemeClr>
                </a:solidFill>
              </a:rPr>
            </a:br>
            <a:br>
              <a:rPr lang="en-US" sz="2800" i="1" dirty="0">
                <a:solidFill>
                  <a:schemeClr val="tx1">
                    <a:lumMod val="85000"/>
                    <a:lumOff val="15000"/>
                  </a:schemeClr>
                </a:solidFill>
              </a:rPr>
            </a:br>
            <a:endParaRPr lang="en-US" sz="2800" dirty="0">
              <a:solidFill>
                <a:schemeClr val="tx1">
                  <a:lumMod val="85000"/>
                  <a:lumOff val="15000"/>
                </a:schemeClr>
              </a:solidFill>
            </a:endParaRPr>
          </a:p>
        </p:txBody>
      </p:sp>
      <p:pic>
        <p:nvPicPr>
          <p:cNvPr id="13" name="Tijdelijke aanduiding voor inhoud 12" descr="Afbeelding met muziekinstrument, muziek, concert, klassieke muziek&#10;&#10;Automatisch gegenereerde beschrijving">
            <a:extLst>
              <a:ext uri="{FF2B5EF4-FFF2-40B4-BE49-F238E27FC236}">
                <a16:creationId xmlns:a16="http://schemas.microsoft.com/office/drawing/2014/main" id="{04340354-82FD-454A-2A0C-39B73BD087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457" y="998171"/>
            <a:ext cx="5131653" cy="2886554"/>
          </a:xfrm>
          <a:prstGeom prst="rect">
            <a:avLst/>
          </a:prstGeom>
        </p:spPr>
      </p:pic>
      <p:sp>
        <p:nvSpPr>
          <p:cNvPr id="34" name="Rectangle 25">
            <a:extLst>
              <a:ext uri="{FF2B5EF4-FFF2-40B4-BE49-F238E27FC236}">
                <a16:creationId xmlns:a16="http://schemas.microsoft.com/office/drawing/2014/main" id="{1499FF6E-4708-4336-BF4E-B7FA89B03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descr="Afbeelding met persoon, kleding, concert, Dans&#10;&#10;Automatisch gegenereerde beschrijving">
            <a:extLst>
              <a:ext uri="{FF2B5EF4-FFF2-40B4-BE49-F238E27FC236}">
                <a16:creationId xmlns:a16="http://schemas.microsoft.com/office/drawing/2014/main" id="{1AC12DA4-005F-B7E3-A66C-2E521CE375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24890" y="1000695"/>
            <a:ext cx="4433383" cy="2884030"/>
          </a:xfrm>
          <a:prstGeom prst="rect">
            <a:avLst/>
          </a:prstGeom>
        </p:spPr>
      </p:pic>
      <p:cxnSp>
        <p:nvCxnSpPr>
          <p:cNvPr id="35" name="Straight Connector 27">
            <a:extLst>
              <a:ext uri="{FF2B5EF4-FFF2-40B4-BE49-F238E27FC236}">
                <a16:creationId xmlns:a16="http://schemas.microsoft.com/office/drawing/2014/main" id="{D64B10EF-1E14-46D1-83BD-E281200911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29">
            <a:extLst>
              <a:ext uri="{FF2B5EF4-FFF2-40B4-BE49-F238E27FC236}">
                <a16:creationId xmlns:a16="http://schemas.microsoft.com/office/drawing/2014/main" id="{65F2A50E-3973-42C4-A85F-5088AEEE2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AC990888-D94F-466A-84E7-C34D6793C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052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4B8B92-DBCA-B8D8-0845-DA7AF00059FD}"/>
              </a:ext>
            </a:extLst>
          </p:cNvPr>
          <p:cNvSpPr>
            <a:spLocks noGrp="1"/>
          </p:cNvSpPr>
          <p:nvPr>
            <p:ph type="title"/>
          </p:nvPr>
        </p:nvSpPr>
        <p:spPr/>
        <p:txBody>
          <a:bodyPr/>
          <a:lstStyle/>
          <a:p>
            <a:r>
              <a:rPr lang="nl-NL" dirty="0"/>
              <a:t>Bezwaren utilisme</a:t>
            </a:r>
          </a:p>
        </p:txBody>
      </p:sp>
      <p:sp>
        <p:nvSpPr>
          <p:cNvPr id="6" name="Tijdelijke aanduiding voor inhoud 5">
            <a:extLst>
              <a:ext uri="{FF2B5EF4-FFF2-40B4-BE49-F238E27FC236}">
                <a16:creationId xmlns:a16="http://schemas.microsoft.com/office/drawing/2014/main" id="{FF2E2B40-F1C5-08B9-D449-8F099EB9B326}"/>
              </a:ext>
            </a:extLst>
          </p:cNvPr>
          <p:cNvSpPr>
            <a:spLocks noGrp="1"/>
          </p:cNvSpPr>
          <p:nvPr>
            <p:ph idx="1"/>
          </p:nvPr>
        </p:nvSpPr>
        <p:spPr/>
        <p:txBody>
          <a:bodyPr/>
          <a:lstStyle/>
          <a:p>
            <a:endParaRPr lang="nl-NL" dirty="0"/>
          </a:p>
          <a:p>
            <a:r>
              <a:rPr lang="nl-NL" dirty="0"/>
              <a:t>- belangen van de minderheid</a:t>
            </a:r>
          </a:p>
          <a:p>
            <a:r>
              <a:rPr lang="nl-NL" dirty="0"/>
              <a:t>- het kan conflicteren met basale morele intuïties</a:t>
            </a:r>
          </a:p>
          <a:p>
            <a:r>
              <a:rPr lang="nl-NL" dirty="0"/>
              <a:t>- meetbaarheid van waarden en consequenties</a:t>
            </a:r>
          </a:p>
          <a:p>
            <a:r>
              <a:rPr lang="nl-NL" dirty="0"/>
              <a:t>- onderscheid tussen hogere en lagere genietingen</a:t>
            </a:r>
          </a:p>
          <a:p>
            <a:r>
              <a:rPr lang="nl-NL" dirty="0"/>
              <a:t>….</a:t>
            </a:r>
          </a:p>
        </p:txBody>
      </p:sp>
    </p:spTree>
    <p:extLst>
      <p:ext uri="{BB962C8B-B14F-4D97-AF65-F5344CB8AC3E}">
        <p14:creationId xmlns:p14="http://schemas.microsoft.com/office/powerpoint/2010/main" val="66695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B1FFA-CE31-4E60-8291-9ED65D3C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3375BF-ACD7-433B-9135-A561FC5F9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F109D0F-2F56-5B67-357E-19B2084A4DD3}"/>
              </a:ext>
            </a:extLst>
          </p:cNvPr>
          <p:cNvSpPr>
            <a:spLocks noGrp="1"/>
          </p:cNvSpPr>
          <p:nvPr>
            <p:ph type="title"/>
          </p:nvPr>
        </p:nvSpPr>
        <p:spPr>
          <a:xfrm>
            <a:off x="1097280" y="516835"/>
            <a:ext cx="5977937" cy="1666501"/>
          </a:xfrm>
        </p:spPr>
        <p:txBody>
          <a:bodyPr>
            <a:normAutofit/>
          </a:bodyPr>
          <a:lstStyle/>
          <a:p>
            <a:r>
              <a:rPr lang="nl-NL" sz="4000" dirty="0">
                <a:solidFill>
                  <a:srgbClr val="FFFFFF"/>
                </a:solidFill>
              </a:rPr>
              <a:t>Act vs. </a:t>
            </a:r>
            <a:r>
              <a:rPr lang="nl-NL" sz="4000" dirty="0" err="1">
                <a:solidFill>
                  <a:srgbClr val="FFFFFF"/>
                </a:solidFill>
              </a:rPr>
              <a:t>Rule</a:t>
            </a:r>
            <a:r>
              <a:rPr lang="nl-NL" sz="4000" dirty="0">
                <a:solidFill>
                  <a:srgbClr val="FFFFFF"/>
                </a:solidFill>
              </a:rPr>
              <a:t> </a:t>
            </a:r>
            <a:r>
              <a:rPr lang="nl-NL" sz="4000" dirty="0" err="1">
                <a:solidFill>
                  <a:srgbClr val="FFFFFF"/>
                </a:solidFill>
              </a:rPr>
              <a:t>Utilitarianism</a:t>
            </a:r>
            <a:endParaRPr lang="nl-NL" sz="4000" dirty="0">
              <a:solidFill>
                <a:srgbClr val="FFFFFF"/>
              </a:solidFill>
            </a:endParaRPr>
          </a:p>
        </p:txBody>
      </p:sp>
      <p:sp>
        <p:nvSpPr>
          <p:cNvPr id="3" name="Tijdelijke aanduiding voor inhoud 2">
            <a:extLst>
              <a:ext uri="{FF2B5EF4-FFF2-40B4-BE49-F238E27FC236}">
                <a16:creationId xmlns:a16="http://schemas.microsoft.com/office/drawing/2014/main" id="{5F33D0B9-E496-27DE-C6CA-BA5C70B15B18}"/>
              </a:ext>
            </a:extLst>
          </p:cNvPr>
          <p:cNvSpPr>
            <a:spLocks noGrp="1"/>
          </p:cNvSpPr>
          <p:nvPr>
            <p:ph idx="1"/>
          </p:nvPr>
        </p:nvSpPr>
        <p:spPr>
          <a:xfrm>
            <a:off x="1097279" y="2236304"/>
            <a:ext cx="5977938" cy="3652667"/>
          </a:xfrm>
        </p:spPr>
        <p:txBody>
          <a:bodyPr>
            <a:normAutofit/>
          </a:bodyPr>
          <a:lstStyle/>
          <a:p>
            <a:r>
              <a:rPr lang="nl-NL" sz="1800" dirty="0">
                <a:solidFill>
                  <a:srgbClr val="FFFFFF"/>
                </a:solidFill>
              </a:rPr>
              <a:t>Regelutilisme veronderstelt naleven van bepaalde regels die het nut vergroten. Deze regels zouden normaal gesproken leiden tot </a:t>
            </a:r>
            <a:r>
              <a:rPr lang="nl-NL" sz="1800" i="1" dirty="0" err="1">
                <a:solidFill>
                  <a:srgbClr val="FFFFFF"/>
                </a:solidFill>
              </a:rPr>
              <a:t>the</a:t>
            </a:r>
            <a:r>
              <a:rPr lang="nl-NL" sz="1800" i="1" dirty="0">
                <a:solidFill>
                  <a:srgbClr val="FFFFFF"/>
                </a:solidFill>
              </a:rPr>
              <a:t> </a:t>
            </a:r>
            <a:r>
              <a:rPr lang="nl-NL" sz="1800" i="1" dirty="0" err="1">
                <a:solidFill>
                  <a:srgbClr val="FFFFFF"/>
                </a:solidFill>
              </a:rPr>
              <a:t>greatest</a:t>
            </a:r>
            <a:r>
              <a:rPr lang="nl-NL" sz="1800" i="1" dirty="0">
                <a:solidFill>
                  <a:srgbClr val="FFFFFF"/>
                </a:solidFill>
              </a:rPr>
              <a:t> </a:t>
            </a:r>
            <a:r>
              <a:rPr lang="nl-NL" sz="1800" i="1" dirty="0" err="1">
                <a:solidFill>
                  <a:srgbClr val="FFFFFF"/>
                </a:solidFill>
              </a:rPr>
              <a:t>good</a:t>
            </a:r>
            <a:r>
              <a:rPr lang="nl-NL" sz="1800" i="1" dirty="0">
                <a:solidFill>
                  <a:srgbClr val="FFFFFF"/>
                </a:solidFill>
              </a:rPr>
              <a:t> for </a:t>
            </a:r>
            <a:r>
              <a:rPr lang="nl-NL" sz="1800" i="1" dirty="0" err="1">
                <a:solidFill>
                  <a:srgbClr val="FFFFFF"/>
                </a:solidFill>
              </a:rPr>
              <a:t>the</a:t>
            </a:r>
            <a:r>
              <a:rPr lang="nl-NL" sz="1800" i="1" dirty="0">
                <a:solidFill>
                  <a:srgbClr val="FFFFFF"/>
                </a:solidFill>
              </a:rPr>
              <a:t> </a:t>
            </a:r>
            <a:r>
              <a:rPr lang="nl-NL" sz="1800" i="1" dirty="0" err="1">
                <a:solidFill>
                  <a:srgbClr val="FFFFFF"/>
                </a:solidFill>
              </a:rPr>
              <a:t>greatest</a:t>
            </a:r>
            <a:r>
              <a:rPr lang="nl-NL" sz="1800" i="1" dirty="0">
                <a:solidFill>
                  <a:srgbClr val="FFFFFF"/>
                </a:solidFill>
              </a:rPr>
              <a:t> </a:t>
            </a:r>
            <a:r>
              <a:rPr lang="nl-NL" sz="1800" i="1" dirty="0" err="1">
                <a:solidFill>
                  <a:srgbClr val="FFFFFF"/>
                </a:solidFill>
              </a:rPr>
              <a:t>number</a:t>
            </a:r>
            <a:r>
              <a:rPr lang="nl-NL" sz="1800" i="1" dirty="0">
                <a:solidFill>
                  <a:srgbClr val="FFFFFF"/>
                </a:solidFill>
              </a:rPr>
              <a:t>. </a:t>
            </a:r>
            <a:r>
              <a:rPr lang="nl-NL" sz="1800" dirty="0">
                <a:solidFill>
                  <a:srgbClr val="FFFFFF"/>
                </a:solidFill>
              </a:rPr>
              <a:t> </a:t>
            </a:r>
            <a:r>
              <a:rPr lang="nl-NL" sz="1800" dirty="0" err="1">
                <a:solidFill>
                  <a:srgbClr val="FFFFFF"/>
                </a:solidFill>
              </a:rPr>
              <a:t>Vb</a:t>
            </a:r>
            <a:r>
              <a:rPr lang="nl-NL" sz="1800" dirty="0">
                <a:solidFill>
                  <a:srgbClr val="FFFFFF"/>
                </a:solidFill>
              </a:rPr>
              <a:t> Niet stelen, niet liegen etc.</a:t>
            </a:r>
          </a:p>
          <a:p>
            <a:endParaRPr lang="nl-NL" sz="1800" dirty="0">
              <a:solidFill>
                <a:srgbClr val="FFFFFF"/>
              </a:solidFill>
            </a:endParaRPr>
          </a:p>
          <a:p>
            <a:endParaRPr lang="nl-NL" sz="1800" dirty="0">
              <a:solidFill>
                <a:srgbClr val="FFFFFF"/>
              </a:solidFill>
            </a:endParaRPr>
          </a:p>
          <a:p>
            <a:endParaRPr lang="nl-NL" sz="1800" dirty="0">
              <a:solidFill>
                <a:srgbClr val="FFFFFF"/>
              </a:solidFill>
            </a:endParaRPr>
          </a:p>
        </p:txBody>
      </p:sp>
      <p:sp>
        <p:nvSpPr>
          <p:cNvPr id="14" name="Rectangle 13">
            <a:extLst>
              <a:ext uri="{FF2B5EF4-FFF2-40B4-BE49-F238E27FC236}">
                <a16:creationId xmlns:a16="http://schemas.microsoft.com/office/drawing/2014/main" id="{FBD054B5-BDD7-4335-9DAB-09CCFD734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Afbeelding 4" descr="Afbeelding met portret, Menselijk gezicht, persoon, kleding&#10;&#10;Automatisch gegenereerde beschrijving">
            <a:extLst>
              <a:ext uri="{FF2B5EF4-FFF2-40B4-BE49-F238E27FC236}">
                <a16:creationId xmlns:a16="http://schemas.microsoft.com/office/drawing/2014/main" id="{F317D29D-535A-C9C9-61B0-9E66B36D3653}"/>
              </a:ext>
            </a:extLst>
          </p:cNvPr>
          <p:cNvPicPr>
            <a:picLocks noChangeAspect="1"/>
          </p:cNvPicPr>
          <p:nvPr/>
        </p:nvPicPr>
        <p:blipFill rotWithShape="1">
          <a:blip r:embed="rId2">
            <a:extLst>
              <a:ext uri="{28A0092B-C50C-407E-A947-70E740481C1C}">
                <a14:useLocalDpi xmlns:a14="http://schemas.microsoft.com/office/drawing/2010/main" val="0"/>
              </a:ext>
            </a:extLst>
          </a:blip>
          <a:srcRect l="7629" r="18291" b="4"/>
          <a:stretch/>
        </p:blipFill>
        <p:spPr>
          <a:xfrm>
            <a:off x="8251982" y="630202"/>
            <a:ext cx="3294253" cy="5575804"/>
          </a:xfrm>
          <a:prstGeom prst="rect">
            <a:avLst/>
          </a:prstGeom>
          <a:ln w="44450" cap="sq">
            <a:noFill/>
            <a:miter lim="800000"/>
          </a:ln>
        </p:spPr>
      </p:pic>
    </p:spTree>
    <p:extLst>
      <p:ext uri="{BB962C8B-B14F-4D97-AF65-F5344CB8AC3E}">
        <p14:creationId xmlns:p14="http://schemas.microsoft.com/office/powerpoint/2010/main" val="564235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812C6-C69F-EE41-19A7-5FC66A7FC979}"/>
              </a:ext>
            </a:extLst>
          </p:cNvPr>
          <p:cNvSpPr>
            <a:spLocks noGrp="1"/>
          </p:cNvSpPr>
          <p:nvPr>
            <p:ph type="title"/>
          </p:nvPr>
        </p:nvSpPr>
        <p:spPr>
          <a:xfrm>
            <a:off x="1168842" y="263527"/>
            <a:ext cx="10058400" cy="1450757"/>
          </a:xfrm>
        </p:spPr>
        <p:txBody>
          <a:bodyPr/>
          <a:lstStyle/>
          <a:p>
            <a:r>
              <a:rPr lang="nl-NL" dirty="0"/>
              <a:t>Stellingen</a:t>
            </a:r>
          </a:p>
        </p:txBody>
      </p:sp>
      <p:sp>
        <p:nvSpPr>
          <p:cNvPr id="3" name="Tijdelijke aanduiding voor inhoud 2">
            <a:extLst>
              <a:ext uri="{FF2B5EF4-FFF2-40B4-BE49-F238E27FC236}">
                <a16:creationId xmlns:a16="http://schemas.microsoft.com/office/drawing/2014/main" id="{86413A9B-B6F5-0755-C30E-C85793D2C740}"/>
              </a:ext>
            </a:extLst>
          </p:cNvPr>
          <p:cNvSpPr>
            <a:spLocks noGrp="1"/>
          </p:cNvSpPr>
          <p:nvPr>
            <p:ph idx="1"/>
          </p:nvPr>
        </p:nvSpPr>
        <p:spPr/>
        <p:txBody>
          <a:bodyPr>
            <a:normAutofit lnSpcReduction="10000"/>
          </a:bodyPr>
          <a:lstStyle/>
          <a:p>
            <a:r>
              <a:rPr lang="nl-NL" sz="2400" dirty="0"/>
              <a:t>Het utilisme zou de oplossing zijn voor de klimaatcrisis. De pijn van een dier telt even zwaar als de pijn voor een mens. Bio-industrie, intensieve veehouderij etc. zijn daarom moreel verwerpelijk.</a:t>
            </a:r>
          </a:p>
          <a:p>
            <a:r>
              <a:rPr lang="nl-NL" sz="2400" dirty="0"/>
              <a:t>Elke democratie zou het utilisme moeten omarmen en alle politieke besluitvorming zou hierop gebaseerd moeten zijn: elke stem telt even zwaar.</a:t>
            </a:r>
          </a:p>
          <a:p>
            <a:r>
              <a:rPr lang="nl-NL" sz="2400" dirty="0"/>
              <a:t>Het is onzinnig dat er belastinggeld naar programma’s gaat waar maar een enkeling naar kijkt. Besteed dat geld liever aan uitzendrechten voor voetbal of ander populair vermaak</a:t>
            </a:r>
          </a:p>
          <a:p>
            <a:r>
              <a:rPr lang="nl-NL" sz="2400" dirty="0"/>
              <a:t>Het is vanzelfsprekend dat een bekende </a:t>
            </a:r>
            <a:r>
              <a:rPr lang="nl-NL" sz="2400" dirty="0" err="1"/>
              <a:t>influencer</a:t>
            </a:r>
            <a:r>
              <a:rPr lang="nl-NL" sz="2400" dirty="0"/>
              <a:t>, een leraar of een arts eerder geholpen wordt in het ziekenhuis dan een gepensioneerde thuiszitter, een werkloze of een mislukte kunstenaar. </a:t>
            </a:r>
          </a:p>
          <a:p>
            <a:endParaRPr lang="nl-NL" sz="2400" dirty="0"/>
          </a:p>
          <a:p>
            <a:endParaRPr lang="nl-NL" dirty="0"/>
          </a:p>
          <a:p>
            <a:endParaRPr lang="nl-NL" dirty="0"/>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37331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B1E315A4-5B9B-0753-9100-7D7F25DBC39E}"/>
              </a:ext>
            </a:extLst>
          </p:cNvPr>
          <p:cNvSpPr>
            <a:spLocks noGrp="1"/>
          </p:cNvSpPr>
          <p:nvPr>
            <p:ph type="title"/>
          </p:nvPr>
        </p:nvSpPr>
        <p:spPr>
          <a:xfrm>
            <a:off x="492370" y="605896"/>
            <a:ext cx="3084844" cy="5646208"/>
          </a:xfrm>
        </p:spPr>
        <p:txBody>
          <a:bodyPr anchor="ctr">
            <a:normAutofit/>
          </a:bodyPr>
          <a:lstStyle/>
          <a:p>
            <a:pPr algn="r"/>
            <a:r>
              <a:rPr lang="nl-NL" sz="2400" dirty="0">
                <a:solidFill>
                  <a:srgbClr val="FFFFFF"/>
                </a:solidFill>
              </a:rPr>
              <a:t>Lichaam geschonken aan de wetenschap en naar eigen wens opgezet, alleen dat hoofd… </a:t>
            </a:r>
            <a:br>
              <a:rPr lang="nl-NL" sz="2400" dirty="0">
                <a:solidFill>
                  <a:srgbClr val="FFFFFF"/>
                </a:solidFill>
              </a:rPr>
            </a:br>
            <a:br>
              <a:rPr lang="nl-NL" sz="2400" dirty="0">
                <a:solidFill>
                  <a:srgbClr val="FFFFFF"/>
                </a:solidFill>
              </a:rPr>
            </a:br>
            <a:r>
              <a:rPr lang="nl-NL" sz="2400" dirty="0">
                <a:solidFill>
                  <a:srgbClr val="FFFFFF"/>
                </a:solidFill>
              </a:rPr>
              <a:t>Conform zijn filosofie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http://terrymarotta.files.wordpress.com/2008/06/bentham-and-his-two-heads.jpg">
            <a:extLst>
              <a:ext uri="{FF2B5EF4-FFF2-40B4-BE49-F238E27FC236}">
                <a16:creationId xmlns:a16="http://schemas.microsoft.com/office/drawing/2014/main" id="{3B76E904-669C-F735-8289-5718B6571327}"/>
              </a:ext>
            </a:extLst>
          </p:cNvPr>
          <p:cNvPicPr>
            <a:picLocks noGrp="1" noChangeAspect="1" noChangeArrowheads="1"/>
          </p:cNvPicPr>
          <p:nvPr>
            <p:ph idx="1"/>
          </p:nvPr>
        </p:nvPicPr>
        <p:blipFill>
          <a:blip r:embed="rId2" cstate="print"/>
          <a:srcRect/>
          <a:stretch>
            <a:fillRect/>
          </a:stretch>
        </p:blipFill>
        <p:spPr bwMode="auto">
          <a:xfrm>
            <a:off x="5950230" y="606425"/>
            <a:ext cx="3996766" cy="5645150"/>
          </a:xfrm>
          <a:prstGeom prst="rect">
            <a:avLst/>
          </a:prstGeom>
          <a:noFill/>
        </p:spPr>
      </p:pic>
    </p:spTree>
    <p:extLst>
      <p:ext uri="{BB962C8B-B14F-4D97-AF65-F5344CB8AC3E}">
        <p14:creationId xmlns:p14="http://schemas.microsoft.com/office/powerpoint/2010/main" val="319573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66A2364-BA28-4D3D-96A5-94BEB174D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8D78F17-41A5-424B-8120-EC61C55D2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0F62338B-1AF4-4031-9C2E-873A16FAAE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C89AE5BF-E8BC-4361-855C-0DF642B6E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51D0A3E-755D-4EE7-B189-DF31F9395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el 3">
            <a:extLst>
              <a:ext uri="{FF2B5EF4-FFF2-40B4-BE49-F238E27FC236}">
                <a16:creationId xmlns:a16="http://schemas.microsoft.com/office/drawing/2014/main" id="{FF7C52B9-5D3A-BD87-6435-95695FE699B7}"/>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Waar moet ons belastinggeld heen?</a:t>
            </a:r>
          </a:p>
        </p:txBody>
      </p:sp>
      <p:pic>
        <p:nvPicPr>
          <p:cNvPr id="13" name="Tijdelijke aanduiding voor inhoud 12" descr="Afbeelding met muziekinstrument, muziek, concert, klassieke muziek&#10;&#10;Automatisch gegenereerde beschrijving">
            <a:extLst>
              <a:ext uri="{FF2B5EF4-FFF2-40B4-BE49-F238E27FC236}">
                <a16:creationId xmlns:a16="http://schemas.microsoft.com/office/drawing/2014/main" id="{04340354-82FD-454A-2A0C-39B73BD087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457" y="998171"/>
            <a:ext cx="5131653" cy="2886554"/>
          </a:xfrm>
          <a:prstGeom prst="rect">
            <a:avLst/>
          </a:prstGeom>
        </p:spPr>
      </p:pic>
      <p:sp>
        <p:nvSpPr>
          <p:cNvPr id="28" name="Rectangle 27">
            <a:extLst>
              <a:ext uri="{FF2B5EF4-FFF2-40B4-BE49-F238E27FC236}">
                <a16:creationId xmlns:a16="http://schemas.microsoft.com/office/drawing/2014/main" id="{54B3FF9C-FE78-4BB2-8CD8-DFE6D405E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descr="Afbeelding met persoon, kleding, concert, Dans&#10;&#10;Automatisch gegenereerde beschrijving">
            <a:extLst>
              <a:ext uri="{FF2B5EF4-FFF2-40B4-BE49-F238E27FC236}">
                <a16:creationId xmlns:a16="http://schemas.microsoft.com/office/drawing/2014/main" id="{1AC12DA4-005F-B7E3-A66C-2E521CE375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24890" y="998171"/>
            <a:ext cx="4388129" cy="2892160"/>
          </a:xfrm>
          <a:prstGeom prst="rect">
            <a:avLst/>
          </a:prstGeom>
        </p:spPr>
      </p:pic>
      <p:sp>
        <p:nvSpPr>
          <p:cNvPr id="30" name="Rectangle 29">
            <a:extLst>
              <a:ext uri="{FF2B5EF4-FFF2-40B4-BE49-F238E27FC236}">
                <a16:creationId xmlns:a16="http://schemas.microsoft.com/office/drawing/2014/main" id="{2121D2D1-F7B5-4230-8554-6CA2CC91B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139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E6FEC8-170C-492C-84E0-54394629D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EE940A1-B9E0-4C5D-A55E-B19742379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81C8E47B-A563-4B44-A9B0-9316605C2E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Tijdelijke aanduiding voor inhoud 8" descr="Afbeelding met portret, verven, Menselijk gezicht, kunst&#10;&#10;Automatisch gegenereerde beschrijving">
            <a:extLst>
              <a:ext uri="{FF2B5EF4-FFF2-40B4-BE49-F238E27FC236}">
                <a16:creationId xmlns:a16="http://schemas.microsoft.com/office/drawing/2014/main" id="{40BDAEDD-176F-B2C7-9F31-F1F8FBA2B127}"/>
              </a:ext>
            </a:extLst>
          </p:cNvPr>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t="44274" r="-1" b="16773"/>
          <a:stretch/>
        </p:blipFill>
        <p:spPr>
          <a:xfrm>
            <a:off x="20" y="10"/>
            <a:ext cx="12191980" cy="6857990"/>
          </a:xfrm>
          <a:prstGeom prst="rect">
            <a:avLst/>
          </a:prstGeom>
        </p:spPr>
      </p:pic>
      <p:sp>
        <p:nvSpPr>
          <p:cNvPr id="5" name="Titel 4">
            <a:extLst>
              <a:ext uri="{FF2B5EF4-FFF2-40B4-BE49-F238E27FC236}">
                <a16:creationId xmlns:a16="http://schemas.microsoft.com/office/drawing/2014/main" id="{1D9890AC-47E1-7D41-F7CC-8EC63BA9702F}"/>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t>1789</a:t>
            </a:r>
          </a:p>
        </p:txBody>
      </p:sp>
      <p:sp>
        <p:nvSpPr>
          <p:cNvPr id="7" name="Tijdelijke aanduiding voor tekst 6">
            <a:extLst>
              <a:ext uri="{FF2B5EF4-FFF2-40B4-BE49-F238E27FC236}">
                <a16:creationId xmlns:a16="http://schemas.microsoft.com/office/drawing/2014/main" id="{9F11FC98-607B-1181-FA63-6BC3767D2FCD}"/>
              </a:ext>
            </a:extLst>
          </p:cNvPr>
          <p:cNvSpPr>
            <a:spLocks noGrp="1"/>
          </p:cNvSpPr>
          <p:nvPr>
            <p:ph type="body" sz="half" idx="2"/>
          </p:nvPr>
        </p:nvSpPr>
        <p:spPr>
          <a:xfrm>
            <a:off x="1100051" y="4455621"/>
            <a:ext cx="10058400" cy="1143000"/>
          </a:xfrm>
        </p:spPr>
        <p:txBody>
          <a:bodyPr vert="horz" lIns="91440" tIns="45720" rIns="91440" bIns="45720" rtlCol="0">
            <a:normAutofit/>
          </a:bodyPr>
          <a:lstStyle/>
          <a:p>
            <a:r>
              <a:rPr lang="en-US" sz="2400" cap="all" spc="200" dirty="0" err="1">
                <a:latin typeface="+mj-lt"/>
              </a:rPr>
              <a:t>Tijd</a:t>
            </a:r>
            <a:r>
              <a:rPr lang="en-US" sz="2400" cap="all" spc="200" dirty="0">
                <a:latin typeface="+mj-lt"/>
              </a:rPr>
              <a:t> van </a:t>
            </a:r>
            <a:r>
              <a:rPr lang="en-US" sz="2400" cap="all" spc="200" dirty="0" err="1">
                <a:latin typeface="+mj-lt"/>
              </a:rPr>
              <a:t>Verlichting</a:t>
            </a:r>
            <a:r>
              <a:rPr lang="en-US" sz="2400" cap="all" spc="200" dirty="0">
                <a:latin typeface="+mj-lt"/>
              </a:rPr>
              <a:t>, </a:t>
            </a:r>
            <a:r>
              <a:rPr lang="en-US" sz="2400" cap="all" spc="200" dirty="0" err="1">
                <a:latin typeface="+mj-lt"/>
              </a:rPr>
              <a:t>ultiem</a:t>
            </a:r>
            <a:r>
              <a:rPr lang="en-US" sz="2400" cap="all" spc="200" dirty="0">
                <a:latin typeface="+mj-lt"/>
              </a:rPr>
              <a:t> rationalist, maar </a:t>
            </a:r>
            <a:r>
              <a:rPr lang="en-US" sz="2400" cap="all" spc="200" dirty="0" err="1">
                <a:latin typeface="+mj-lt"/>
              </a:rPr>
              <a:t>geheel</a:t>
            </a:r>
            <a:r>
              <a:rPr lang="en-US" sz="2400" cap="all" spc="200" dirty="0">
                <a:latin typeface="+mj-lt"/>
              </a:rPr>
              <a:t> </a:t>
            </a:r>
            <a:r>
              <a:rPr lang="en-US" sz="2400" cap="all" spc="200" dirty="0" err="1">
                <a:latin typeface="+mj-lt"/>
              </a:rPr>
              <a:t>anders</a:t>
            </a:r>
            <a:r>
              <a:rPr lang="en-US" sz="2400" cap="all" spc="200" dirty="0">
                <a:latin typeface="+mj-lt"/>
              </a:rPr>
              <a:t> dan ….</a:t>
            </a:r>
          </a:p>
        </p:txBody>
      </p:sp>
      <p:cxnSp>
        <p:nvCxnSpPr>
          <p:cNvPr id="20" name="Straight Connector 19">
            <a:extLst>
              <a:ext uri="{FF2B5EF4-FFF2-40B4-BE49-F238E27FC236}">
                <a16:creationId xmlns:a16="http://schemas.microsoft.com/office/drawing/2014/main" id="{DA6F7D32-4B5B-4568-948E-D895DCD55C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6F036F3-0FAC-4B73-BE94-57ECD9DC4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B25C48A-208C-4C1B-9D6B-5C13C2C6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40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B4EE85-A405-479E-9C83-3E48159BD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C1B87F-6563-4FF7-8C9D-5CB1DBDFF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04EC99D-1813-48E6-8154-EA70159A8D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9A8A4C2-2F64-9BA1-734D-5E05B644384B}"/>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6800" i="1">
                <a:solidFill>
                  <a:srgbClr val="FFFFFF"/>
                </a:solidFill>
              </a:rPr>
              <a:t>De natuur heeft de mens onder het gezag geplaatst van twee soevereine meesters – pijn en genot.</a:t>
            </a:r>
          </a:p>
        </p:txBody>
      </p:sp>
      <p:sp>
        <p:nvSpPr>
          <p:cNvPr id="3" name="Tijdelijke aanduiding voor tekst 2">
            <a:extLst>
              <a:ext uri="{FF2B5EF4-FFF2-40B4-BE49-F238E27FC236}">
                <a16:creationId xmlns:a16="http://schemas.microsoft.com/office/drawing/2014/main" id="{09FBB102-1C9A-F5F4-3811-76CB55518DBE}"/>
              </a:ext>
            </a:extLst>
          </p:cNvPr>
          <p:cNvSpPr>
            <a:spLocks noGrp="1"/>
          </p:cNvSpPr>
          <p:nvPr>
            <p:ph type="body" idx="1"/>
          </p:nvPr>
        </p:nvSpPr>
        <p:spPr>
          <a:xfrm>
            <a:off x="1100051" y="5225240"/>
            <a:ext cx="10058400" cy="1143000"/>
          </a:xfrm>
        </p:spPr>
        <p:txBody>
          <a:bodyPr vert="horz" lIns="91440" tIns="45720" rIns="91440" bIns="45720" rtlCol="0">
            <a:normAutofit/>
          </a:bodyPr>
          <a:lstStyle/>
          <a:p>
            <a:r>
              <a:rPr lang="en-US">
                <a:solidFill>
                  <a:srgbClr val="FFFFFF"/>
                </a:solidFill>
              </a:rPr>
              <a:t>Openingszin uit ‘an introduction to the principles of morals and legislation’ (1789)</a:t>
            </a:r>
          </a:p>
        </p:txBody>
      </p:sp>
    </p:spTree>
    <p:extLst>
      <p:ext uri="{BB962C8B-B14F-4D97-AF65-F5344CB8AC3E}">
        <p14:creationId xmlns:p14="http://schemas.microsoft.com/office/powerpoint/2010/main" val="81055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65E0EBC-28AD-904D-3972-2870CB27AF92}"/>
              </a:ext>
            </a:extLst>
          </p:cNvPr>
          <p:cNvSpPr>
            <a:spLocks noGrp="1"/>
          </p:cNvSpPr>
          <p:nvPr>
            <p:ph type="title"/>
          </p:nvPr>
        </p:nvSpPr>
        <p:spPr/>
        <p:txBody>
          <a:bodyPr/>
          <a:lstStyle/>
          <a:p>
            <a:r>
              <a:rPr lang="nl-NL" dirty="0"/>
              <a:t>Utiliteitsprincipe</a:t>
            </a:r>
          </a:p>
        </p:txBody>
      </p:sp>
      <p:sp>
        <p:nvSpPr>
          <p:cNvPr id="5" name="Tijdelijke aanduiding voor inhoud 4">
            <a:extLst>
              <a:ext uri="{FF2B5EF4-FFF2-40B4-BE49-F238E27FC236}">
                <a16:creationId xmlns:a16="http://schemas.microsoft.com/office/drawing/2014/main" id="{933F84B7-927A-27B1-84E7-E600484A320E}"/>
              </a:ext>
            </a:extLst>
          </p:cNvPr>
          <p:cNvSpPr>
            <a:spLocks noGrp="1"/>
          </p:cNvSpPr>
          <p:nvPr>
            <p:ph idx="1"/>
          </p:nvPr>
        </p:nvSpPr>
        <p:spPr/>
        <p:txBody>
          <a:bodyPr>
            <a:normAutofit/>
          </a:bodyPr>
          <a:lstStyle/>
          <a:p>
            <a:endParaRPr lang="nl-NL" sz="2400" dirty="0"/>
          </a:p>
          <a:p>
            <a:r>
              <a:rPr lang="nl-NL" sz="2400" dirty="0"/>
              <a:t>“Onder het utiliteitsprincipe verstaan we het principe dat elke handeling goed- of afkeurt naargelang ze het geluk van diegene wiens belang in het geding is vermeerdert of vermindert ….. Onder nut verstaan we die eigenschap in elk object die ertoe neigt een weldaad, een voordeel, een genot, een goed of geluk (wat allemaal op hetzelfde neerkomt) voort te brengen, of die eigenschap die voorkomt dat diegene wiens belang in het geding is een mislukking, pijn, kwaad of een ongeluk overkomt.”</a:t>
            </a:r>
          </a:p>
          <a:p>
            <a:endParaRPr lang="nl-NL" sz="2400" dirty="0"/>
          </a:p>
          <a:p>
            <a:r>
              <a:rPr lang="nl-NL" sz="2400" i="1" dirty="0"/>
              <a:t>(</a:t>
            </a:r>
            <a:r>
              <a:rPr lang="nl-NL" sz="2400" i="1" dirty="0" err="1"/>
              <a:t>Introduction</a:t>
            </a:r>
            <a:r>
              <a:rPr lang="nl-NL" sz="2400" i="1" dirty="0"/>
              <a:t> </a:t>
            </a:r>
            <a:r>
              <a:rPr lang="nl-NL" sz="2400" i="1" dirty="0" err="1"/>
              <a:t>to</a:t>
            </a:r>
            <a:r>
              <a:rPr lang="nl-NL" sz="2400" i="1" dirty="0"/>
              <a:t> </a:t>
            </a:r>
            <a:r>
              <a:rPr lang="nl-NL" sz="2400" i="1" dirty="0" err="1"/>
              <a:t>Moral</a:t>
            </a:r>
            <a:r>
              <a:rPr lang="nl-NL" sz="2400" i="1" dirty="0"/>
              <a:t> </a:t>
            </a:r>
            <a:r>
              <a:rPr lang="nl-NL" sz="2400" i="1" dirty="0" err="1"/>
              <a:t>Principles</a:t>
            </a:r>
            <a:r>
              <a:rPr lang="nl-NL" sz="2400" i="1" dirty="0"/>
              <a:t> </a:t>
            </a:r>
            <a:r>
              <a:rPr lang="nl-NL" sz="2400" i="1" dirty="0" err="1"/>
              <a:t>and</a:t>
            </a:r>
            <a:r>
              <a:rPr lang="nl-NL" sz="2400" i="1" dirty="0"/>
              <a:t> </a:t>
            </a:r>
            <a:r>
              <a:rPr lang="nl-NL" sz="2400" i="1" dirty="0" err="1"/>
              <a:t>Legislation</a:t>
            </a:r>
            <a:r>
              <a:rPr lang="nl-NL" sz="2400" i="1" dirty="0"/>
              <a:t>)</a:t>
            </a:r>
          </a:p>
        </p:txBody>
      </p:sp>
    </p:spTree>
    <p:extLst>
      <p:ext uri="{BB962C8B-B14F-4D97-AF65-F5344CB8AC3E}">
        <p14:creationId xmlns:p14="http://schemas.microsoft.com/office/powerpoint/2010/main" val="188986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1BFF82-DCAE-26F2-029E-87991CC68B09}"/>
              </a:ext>
            </a:extLst>
          </p:cNvPr>
          <p:cNvSpPr>
            <a:spLocks noGrp="1"/>
          </p:cNvSpPr>
          <p:nvPr>
            <p:ph type="title"/>
          </p:nvPr>
        </p:nvSpPr>
        <p:spPr>
          <a:xfrm>
            <a:off x="949047" y="643466"/>
            <a:ext cx="2771273" cy="5225627"/>
          </a:xfrm>
        </p:spPr>
        <p:txBody>
          <a:bodyPr anchor="ctr">
            <a:normAutofit/>
          </a:bodyPr>
          <a:lstStyle/>
          <a:p>
            <a:pPr algn="r"/>
            <a:r>
              <a:rPr lang="nl-NL" sz="3600" dirty="0"/>
              <a:t>Alle mensen streven van nature naar het grootst mogelijke geluk (nut)… en zo hoort het ook.</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 Lettertype, boek, schermopname&#10;&#10;Automatisch gegenereerde beschrijving">
            <a:extLst>
              <a:ext uri="{FF2B5EF4-FFF2-40B4-BE49-F238E27FC236}">
                <a16:creationId xmlns:a16="http://schemas.microsoft.com/office/drawing/2014/main" id="{A7686347-71F4-F3FB-9033-059390A7B6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7262" y="642938"/>
            <a:ext cx="4224251" cy="5226050"/>
          </a:xfrm>
        </p:spPr>
      </p:pic>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765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B4EE85-A405-479E-9C83-3E48159BD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C1B87F-6563-4FF7-8C9D-5CB1DBDFF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04EC99D-1813-48E6-8154-EA70159A8D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F4D9EE-6AC0-278E-6AE6-8EE55CD39D1C}"/>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8000">
                <a:solidFill>
                  <a:schemeClr val="tx1">
                    <a:lumMod val="85000"/>
                    <a:lumOff val="15000"/>
                  </a:schemeClr>
                </a:solidFill>
              </a:rPr>
              <a:t>Doel van ethiek	</a:t>
            </a:r>
          </a:p>
        </p:txBody>
      </p:sp>
      <p:sp>
        <p:nvSpPr>
          <p:cNvPr id="16" name="Rectangle 1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3BBE28F5-CE54-3129-8F45-7D2F0E8D991F}"/>
              </a:ext>
            </a:extLst>
          </p:cNvPr>
          <p:cNvSpPr>
            <a:spLocks noGrp="1"/>
          </p:cNvSpPr>
          <p:nvPr>
            <p:ph idx="1"/>
          </p:nvPr>
        </p:nvSpPr>
        <p:spPr>
          <a:xfrm>
            <a:off x="1100051" y="5225240"/>
            <a:ext cx="10058400" cy="1143000"/>
          </a:xfrm>
        </p:spPr>
        <p:txBody>
          <a:bodyPr vert="horz" lIns="91440" tIns="45720" rIns="91440" bIns="45720" rtlCol="0">
            <a:normAutofit/>
          </a:bodyPr>
          <a:lstStyle/>
          <a:p>
            <a:pPr marL="0" indent="0">
              <a:buNone/>
            </a:pPr>
            <a:r>
              <a:rPr lang="en-US" sz="2400" cap="all" spc="200" dirty="0">
                <a:solidFill>
                  <a:srgbClr val="FFFFFF"/>
                </a:solidFill>
                <a:latin typeface="+mj-lt"/>
              </a:rPr>
              <a:t>That action is best which procures the greatest happiness for the greatest number</a:t>
            </a:r>
          </a:p>
        </p:txBody>
      </p:sp>
      <p:sp>
        <p:nvSpPr>
          <p:cNvPr id="18" name="Rectangle 1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545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B1FFA-CE31-4E60-8291-9ED65D3C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3375BF-ACD7-433B-9135-A561FC5F9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10939D0-0EA9-CE15-DFA2-DA18B4FDF386}"/>
              </a:ext>
            </a:extLst>
          </p:cNvPr>
          <p:cNvSpPr>
            <a:spLocks noGrp="1"/>
          </p:cNvSpPr>
          <p:nvPr>
            <p:ph type="title"/>
          </p:nvPr>
        </p:nvSpPr>
        <p:spPr>
          <a:xfrm>
            <a:off x="1097280" y="516835"/>
            <a:ext cx="5977937" cy="1666501"/>
          </a:xfrm>
        </p:spPr>
        <p:txBody>
          <a:bodyPr>
            <a:normAutofit/>
          </a:bodyPr>
          <a:lstStyle/>
          <a:p>
            <a:r>
              <a:rPr lang="nl-NL" sz="4000">
                <a:solidFill>
                  <a:srgbClr val="FFFFFF"/>
                </a:solidFill>
              </a:rPr>
              <a:t>Wat is goed / geluk / genot?</a:t>
            </a:r>
          </a:p>
        </p:txBody>
      </p:sp>
      <p:sp>
        <p:nvSpPr>
          <p:cNvPr id="3" name="Tijdelijke aanduiding voor inhoud 2">
            <a:extLst>
              <a:ext uri="{FF2B5EF4-FFF2-40B4-BE49-F238E27FC236}">
                <a16:creationId xmlns:a16="http://schemas.microsoft.com/office/drawing/2014/main" id="{E3E626B2-7A47-A2FA-D2FF-15E4DD87B35D}"/>
              </a:ext>
            </a:extLst>
          </p:cNvPr>
          <p:cNvSpPr>
            <a:spLocks noGrp="1"/>
          </p:cNvSpPr>
          <p:nvPr>
            <p:ph idx="1"/>
          </p:nvPr>
        </p:nvSpPr>
        <p:spPr>
          <a:xfrm>
            <a:off x="1138757" y="2183336"/>
            <a:ext cx="5977938" cy="3652667"/>
          </a:xfrm>
        </p:spPr>
        <p:txBody>
          <a:bodyPr>
            <a:normAutofit/>
          </a:bodyPr>
          <a:lstStyle/>
          <a:p>
            <a:pPr>
              <a:buFont typeface="Wingdings" panose="05000000000000000000" pitchFamily="2" charset="2"/>
              <a:buChar char="§"/>
            </a:pPr>
            <a:endParaRPr lang="nl-NL" sz="1800" dirty="0">
              <a:solidFill>
                <a:srgbClr val="FFFFFF"/>
              </a:solidFill>
            </a:endParaRPr>
          </a:p>
          <a:p>
            <a:pPr>
              <a:buFont typeface="Wingdings" panose="05000000000000000000" pitchFamily="2" charset="2"/>
              <a:buChar char="§"/>
            </a:pPr>
            <a:r>
              <a:rPr lang="nl-NL" sz="1800" dirty="0">
                <a:solidFill>
                  <a:srgbClr val="FFFFFF"/>
                </a:solidFill>
              </a:rPr>
              <a:t>Individuele wensen (‘</a:t>
            </a:r>
            <a:r>
              <a:rPr lang="nl-NL" sz="1800" dirty="0" err="1">
                <a:solidFill>
                  <a:srgbClr val="FFFFFF"/>
                </a:solidFill>
              </a:rPr>
              <a:t>my</a:t>
            </a:r>
            <a:r>
              <a:rPr lang="nl-NL" sz="1800" dirty="0">
                <a:solidFill>
                  <a:srgbClr val="FFFFFF"/>
                </a:solidFill>
              </a:rPr>
              <a:t> </a:t>
            </a:r>
            <a:r>
              <a:rPr lang="nl-NL" sz="1800" dirty="0" err="1">
                <a:solidFill>
                  <a:srgbClr val="FFFFFF"/>
                </a:solidFill>
              </a:rPr>
              <a:t>desire</a:t>
            </a:r>
            <a:r>
              <a:rPr lang="nl-NL" sz="1800" dirty="0">
                <a:solidFill>
                  <a:srgbClr val="FFFFFF"/>
                </a:solidFill>
              </a:rPr>
              <a:t> for </a:t>
            </a:r>
            <a:r>
              <a:rPr lang="nl-NL" sz="1800" dirty="0" err="1">
                <a:solidFill>
                  <a:srgbClr val="FFFFFF"/>
                </a:solidFill>
              </a:rPr>
              <a:t>fast</a:t>
            </a:r>
            <a:r>
              <a:rPr lang="nl-NL" sz="1800" dirty="0">
                <a:solidFill>
                  <a:srgbClr val="FFFFFF"/>
                </a:solidFill>
              </a:rPr>
              <a:t> </a:t>
            </a:r>
            <a:r>
              <a:rPr lang="nl-NL" sz="1800" dirty="0" err="1">
                <a:solidFill>
                  <a:srgbClr val="FFFFFF"/>
                </a:solidFill>
              </a:rPr>
              <a:t>cars</a:t>
            </a:r>
            <a:r>
              <a:rPr lang="nl-NL" sz="1800" dirty="0">
                <a:solidFill>
                  <a:srgbClr val="FFFFFF"/>
                </a:solidFill>
              </a:rPr>
              <a:t>, cheeseburgers, casual seks, tequila, </a:t>
            </a:r>
            <a:r>
              <a:rPr lang="nl-NL" sz="1800" dirty="0" err="1">
                <a:solidFill>
                  <a:srgbClr val="FFFFFF"/>
                </a:solidFill>
              </a:rPr>
              <a:t>cigars</a:t>
            </a:r>
            <a:r>
              <a:rPr lang="nl-NL" sz="1800" dirty="0">
                <a:solidFill>
                  <a:srgbClr val="FFFFFF"/>
                </a:solidFill>
              </a:rPr>
              <a:t> </a:t>
            </a:r>
            <a:r>
              <a:rPr lang="nl-NL" sz="1800" dirty="0" err="1">
                <a:solidFill>
                  <a:srgbClr val="FFFFFF"/>
                </a:solidFill>
              </a:rPr>
              <a:t>and</a:t>
            </a:r>
            <a:r>
              <a:rPr lang="nl-NL" sz="1800" dirty="0">
                <a:solidFill>
                  <a:srgbClr val="FFFFFF"/>
                </a:solidFill>
              </a:rPr>
              <a:t> </a:t>
            </a:r>
            <a:r>
              <a:rPr lang="nl-NL" sz="1800" dirty="0" err="1">
                <a:solidFill>
                  <a:srgbClr val="FFFFFF"/>
                </a:solidFill>
              </a:rPr>
              <a:t>recreational</a:t>
            </a:r>
            <a:r>
              <a:rPr lang="nl-NL" sz="1800" dirty="0">
                <a:solidFill>
                  <a:srgbClr val="FFFFFF"/>
                </a:solidFill>
              </a:rPr>
              <a:t> drugs </a:t>
            </a:r>
            <a:r>
              <a:rPr lang="nl-NL" sz="1800" dirty="0" err="1">
                <a:solidFill>
                  <a:srgbClr val="FFFFFF"/>
                </a:solidFill>
              </a:rPr>
              <a:t>would</a:t>
            </a:r>
            <a:r>
              <a:rPr lang="nl-NL" sz="1800" dirty="0">
                <a:solidFill>
                  <a:srgbClr val="FFFFFF"/>
                </a:solidFill>
              </a:rPr>
              <a:t> </a:t>
            </a:r>
            <a:r>
              <a:rPr lang="nl-NL" sz="1800" dirty="0" err="1">
                <a:solidFill>
                  <a:srgbClr val="FFFFFF"/>
                </a:solidFill>
              </a:rPr>
              <a:t>be</a:t>
            </a:r>
            <a:r>
              <a:rPr lang="nl-NL" sz="1800" dirty="0">
                <a:solidFill>
                  <a:srgbClr val="FFFFFF"/>
                </a:solidFill>
              </a:rPr>
              <a:t> </a:t>
            </a:r>
            <a:r>
              <a:rPr lang="nl-NL" sz="1800" dirty="0" err="1">
                <a:solidFill>
                  <a:srgbClr val="FFFFFF"/>
                </a:solidFill>
              </a:rPr>
              <a:t>perfectly</a:t>
            </a:r>
            <a:r>
              <a:rPr lang="nl-NL" sz="1800" dirty="0">
                <a:solidFill>
                  <a:srgbClr val="FFFFFF"/>
                </a:solidFill>
              </a:rPr>
              <a:t> </a:t>
            </a:r>
            <a:r>
              <a:rPr lang="nl-NL" sz="1800" dirty="0" err="1">
                <a:solidFill>
                  <a:srgbClr val="FFFFFF"/>
                </a:solidFill>
              </a:rPr>
              <a:t>acceptable</a:t>
            </a:r>
            <a:r>
              <a:rPr lang="nl-NL" sz="1800" dirty="0">
                <a:solidFill>
                  <a:srgbClr val="FFFFFF"/>
                </a:solidFill>
              </a:rPr>
              <a:t> </a:t>
            </a:r>
            <a:r>
              <a:rPr lang="nl-NL" sz="1800" dirty="0" err="1">
                <a:solidFill>
                  <a:srgbClr val="FFFFFF"/>
                </a:solidFill>
              </a:rPr>
              <a:t>within</a:t>
            </a:r>
            <a:r>
              <a:rPr lang="nl-NL" sz="1800" dirty="0">
                <a:solidFill>
                  <a:srgbClr val="FFFFFF"/>
                </a:solidFill>
              </a:rPr>
              <a:t> </a:t>
            </a:r>
            <a:r>
              <a:rPr lang="nl-NL" sz="1800" dirty="0" err="1">
                <a:solidFill>
                  <a:srgbClr val="FFFFFF"/>
                </a:solidFill>
              </a:rPr>
              <a:t>utilitarianism</a:t>
            </a:r>
            <a:r>
              <a:rPr lang="nl-NL" sz="1800" dirty="0">
                <a:solidFill>
                  <a:srgbClr val="FFFFFF"/>
                </a:solidFill>
              </a:rPr>
              <a:t> ... ? ’)</a:t>
            </a:r>
          </a:p>
          <a:p>
            <a:pPr>
              <a:buFont typeface="Wingdings" panose="05000000000000000000" pitchFamily="2" charset="2"/>
              <a:buChar char="§"/>
            </a:pPr>
            <a:r>
              <a:rPr lang="nl-NL" sz="1800" dirty="0">
                <a:solidFill>
                  <a:srgbClr val="FFFFFF"/>
                </a:solidFill>
              </a:rPr>
              <a:t>Persoonlijk hedonisme vs. het collectieve goed. Vgl. kosten voor de belastingbetaler, ziekenhuis, etc.</a:t>
            </a:r>
          </a:p>
          <a:p>
            <a:pPr>
              <a:buFont typeface="Wingdings" panose="05000000000000000000" pitchFamily="2" charset="2"/>
              <a:buChar char="§"/>
            </a:pPr>
            <a:r>
              <a:rPr lang="nl-NL" sz="1800" dirty="0">
                <a:solidFill>
                  <a:srgbClr val="FFFFFF"/>
                </a:solidFill>
              </a:rPr>
              <a:t>Casus: mogen we van elkaar eisen dat we gezond leven? En mag de overheid ingrijpen als mensen andere keuzes maken?</a:t>
            </a:r>
          </a:p>
        </p:txBody>
      </p:sp>
      <p:sp>
        <p:nvSpPr>
          <p:cNvPr id="14" name="Rectangle 13">
            <a:extLst>
              <a:ext uri="{FF2B5EF4-FFF2-40B4-BE49-F238E27FC236}">
                <a16:creationId xmlns:a16="http://schemas.microsoft.com/office/drawing/2014/main" id="{FBD054B5-BDD7-4335-9DAB-09CCFD734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Afbeelding 4" descr="Afbeelding met tekst, handschrift, boek, ontwerp&#10;&#10;Automatisch gegenereerde beschrijving">
            <a:extLst>
              <a:ext uri="{FF2B5EF4-FFF2-40B4-BE49-F238E27FC236}">
                <a16:creationId xmlns:a16="http://schemas.microsoft.com/office/drawing/2014/main" id="{05241C0E-BE09-1361-7B8C-AC5D049F579A}"/>
              </a:ext>
            </a:extLst>
          </p:cNvPr>
          <p:cNvPicPr>
            <a:picLocks noChangeAspect="1"/>
          </p:cNvPicPr>
          <p:nvPr/>
        </p:nvPicPr>
        <p:blipFill rotWithShape="1">
          <a:blip r:embed="rId2">
            <a:extLst>
              <a:ext uri="{28A0092B-C50C-407E-A947-70E740481C1C}">
                <a14:useLocalDpi xmlns:a14="http://schemas.microsoft.com/office/drawing/2010/main" val="0"/>
              </a:ext>
            </a:extLst>
          </a:blip>
          <a:srcRect r="5850" b="4"/>
          <a:stretch/>
        </p:blipFill>
        <p:spPr>
          <a:xfrm>
            <a:off x="8251982" y="630202"/>
            <a:ext cx="3294253" cy="5575804"/>
          </a:xfrm>
          <a:prstGeom prst="rect">
            <a:avLst/>
          </a:prstGeom>
          <a:ln w="44450" cap="sq">
            <a:noFill/>
            <a:miter lim="800000"/>
          </a:ln>
        </p:spPr>
      </p:pic>
    </p:spTree>
    <p:extLst>
      <p:ext uri="{BB962C8B-B14F-4D97-AF65-F5344CB8AC3E}">
        <p14:creationId xmlns:p14="http://schemas.microsoft.com/office/powerpoint/2010/main" val="189579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Retrospect</Template>
  <TotalTime>737</TotalTime>
  <Words>654</Words>
  <Application>Microsoft Office PowerPoint</Application>
  <PresentationFormat>Breedbeeld</PresentationFormat>
  <Paragraphs>68</Paragraphs>
  <Slides>18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Calibri Light</vt:lpstr>
      <vt:lpstr>Wingdings</vt:lpstr>
      <vt:lpstr>Terugblik</vt:lpstr>
      <vt:lpstr>Jeremy Bentham</vt:lpstr>
      <vt:lpstr>Lichaam geschonken aan de wetenschap en naar eigen wens opgezet, alleen dat hoofd…   Conform zijn filosofie</vt:lpstr>
      <vt:lpstr>Waar moet ons belastinggeld heen?</vt:lpstr>
      <vt:lpstr>1789</vt:lpstr>
      <vt:lpstr>De natuur heeft de mens onder het gezag geplaatst van twee soevereine meesters – pijn en genot.</vt:lpstr>
      <vt:lpstr>Utiliteitsprincipe</vt:lpstr>
      <vt:lpstr>Alle mensen streven van nature naar het grootst mogelijke geluk (nut)… en zo hoort het ook.</vt:lpstr>
      <vt:lpstr>Doel van ethiek </vt:lpstr>
      <vt:lpstr>Wat is goed / geluk / genot?</vt:lpstr>
      <vt:lpstr>Wel of geen dam bouwen?</vt:lpstr>
      <vt:lpstr>Felicific calculus</vt:lpstr>
      <vt:lpstr>Ford Pinto casus</vt:lpstr>
      <vt:lpstr>Uit een interne memo van Ford (1973)</vt:lpstr>
      <vt:lpstr>PowerPoint-presentatie</vt:lpstr>
      <vt:lpstr>    Waar moet ons belastinggeld heen? The quantity of pleasure being equal, pushpin is as good as poetry  </vt:lpstr>
      <vt:lpstr>Bezwaren utilisme</vt:lpstr>
      <vt:lpstr>Act vs. Rule Utilitarianism</vt:lpstr>
      <vt:lpstr>Stellingen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Maanen van, Hendrie</dc:creator>
  <cp:lastModifiedBy>Maanen van, Hendrie</cp:lastModifiedBy>
  <cp:revision>2</cp:revision>
  <dcterms:created xsi:type="dcterms:W3CDTF">2023-05-15T19:45:58Z</dcterms:created>
  <dcterms:modified xsi:type="dcterms:W3CDTF">2023-05-16T08:03:39Z</dcterms:modified>
</cp:coreProperties>
</file>