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24" r:id="rId3"/>
    <p:sldId id="311" r:id="rId4"/>
    <p:sldId id="323" r:id="rId5"/>
    <p:sldId id="325" r:id="rId6"/>
    <p:sldId id="327" r:id="rId7"/>
    <p:sldId id="326" r:id="rId8"/>
    <p:sldId id="334" r:id="rId9"/>
    <p:sldId id="330" r:id="rId10"/>
    <p:sldId id="332" r:id="rId11"/>
    <p:sldId id="270" r:id="rId12"/>
    <p:sldId id="269" r:id="rId13"/>
    <p:sldId id="331" r:id="rId14"/>
    <p:sldId id="329" r:id="rId15"/>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B3EB36-984D-4978-8AB0-534C9DDC4D76}" v="20" dt="2022-03-15T15:45:09.6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20" y="5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FF2BD96E-3838-45D2-9031-D3AF67C920A5}" type="slidenum">
              <a:rPr lang="en-US" smtClean="0"/>
              <a:t>‹nr.›</a:t>
            </a:fld>
            <a:endParaRPr lang="en-US"/>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7225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FF2BD96E-3838-45D2-9031-D3AF67C920A5}" type="slidenum">
              <a:rPr lang="en-US" smtClean="0"/>
              <a:t>‹nr.›</a:t>
            </a:fld>
            <a:endParaRPr lang="en-US"/>
          </a:p>
        </p:txBody>
      </p:sp>
    </p:spTree>
    <p:extLst>
      <p:ext uri="{BB962C8B-B14F-4D97-AF65-F5344CB8AC3E}">
        <p14:creationId xmlns:p14="http://schemas.microsoft.com/office/powerpoint/2010/main" val="229181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FF2BD96E-3838-45D2-9031-D3AF67C920A5}" type="slidenum">
              <a:rPr lang="en-US" smtClean="0"/>
              <a:t>‹nr.›</a:t>
            </a:fld>
            <a:endParaRPr lang="en-US"/>
          </a:p>
        </p:txBody>
      </p:sp>
    </p:spTree>
    <p:extLst>
      <p:ext uri="{BB962C8B-B14F-4D97-AF65-F5344CB8AC3E}">
        <p14:creationId xmlns:p14="http://schemas.microsoft.com/office/powerpoint/2010/main" val="103687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FF2BD96E-3838-45D2-9031-D3AF67C920A5}" type="slidenum">
              <a:rPr lang="en-US" smtClean="0"/>
              <a:t>‹nr.›</a:t>
            </a:fld>
            <a:endParaRPr lang="en-US"/>
          </a:p>
        </p:txBody>
      </p:sp>
    </p:spTree>
    <p:extLst>
      <p:ext uri="{BB962C8B-B14F-4D97-AF65-F5344CB8AC3E}">
        <p14:creationId xmlns:p14="http://schemas.microsoft.com/office/powerpoint/2010/main" val="409234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fld id="{4EC743F4-8769-40B4-85DF-6CB8DE9F66AA}" type="datetimeFigureOut">
              <a:rPr lang="en-US" smtClean="0"/>
              <a:t>3/14/2022</a:t>
            </a:fld>
            <a:endParaRPr lang="en-US" dirty="0"/>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FF2BD96E-3838-45D2-9031-D3AF67C920A5}" type="slidenum">
              <a:rPr lang="en-US" smtClean="0"/>
              <a:t>‹nr.›</a:t>
            </a:fld>
            <a:endParaRPr lang="en-US"/>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95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FF2BD96E-3838-45D2-9031-D3AF67C920A5}" type="slidenum">
              <a:rPr lang="en-US" smtClean="0"/>
              <a:t>‹nr.›</a:t>
            </a:fld>
            <a:endParaRPr lang="en-US"/>
          </a:p>
        </p:txBody>
      </p:sp>
    </p:spTree>
    <p:extLst>
      <p:ext uri="{BB962C8B-B14F-4D97-AF65-F5344CB8AC3E}">
        <p14:creationId xmlns:p14="http://schemas.microsoft.com/office/powerpoint/2010/main" val="204369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FF2BD96E-3838-45D2-9031-D3AF67C920A5}" type="slidenum">
              <a:rPr lang="en-US" smtClean="0"/>
              <a:t>‹nr.›</a:t>
            </a:fld>
            <a:endParaRPr lang="en-US"/>
          </a:p>
        </p:txBody>
      </p:sp>
    </p:spTree>
    <p:extLst>
      <p:ext uri="{BB962C8B-B14F-4D97-AF65-F5344CB8AC3E}">
        <p14:creationId xmlns:p14="http://schemas.microsoft.com/office/powerpoint/2010/main" val="3277810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‹nr.›</a:t>
            </a:fld>
            <a:endParaRPr lang="en-US"/>
          </a:p>
        </p:txBody>
      </p:sp>
    </p:spTree>
    <p:extLst>
      <p:ext uri="{BB962C8B-B14F-4D97-AF65-F5344CB8AC3E}">
        <p14:creationId xmlns:p14="http://schemas.microsoft.com/office/powerpoint/2010/main" val="321211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FF2BD96E-3838-45D2-9031-D3AF67C920A5}" type="slidenum">
              <a:rPr lang="en-US" smtClean="0"/>
              <a:t>‹nr.›</a:t>
            </a:fld>
            <a:endParaRPr lang="en-US"/>
          </a:p>
        </p:txBody>
      </p:sp>
    </p:spTree>
    <p:extLst>
      <p:ext uri="{BB962C8B-B14F-4D97-AF65-F5344CB8AC3E}">
        <p14:creationId xmlns:p14="http://schemas.microsoft.com/office/powerpoint/2010/main" val="1285397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FF2BD96E-3838-45D2-9031-D3AF67C920A5}" type="slidenum">
              <a:rPr lang="en-US" smtClean="0"/>
              <a:t>‹nr.›</a:t>
            </a:fld>
            <a:endParaRPr lang="en-US"/>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076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fld id="{4EC743F4-8769-40B4-85DF-6CB8DE9F66AA}" type="datetimeFigureOut">
              <a:rPr lang="en-US" smtClean="0"/>
              <a:t>3/14/2022</a:t>
            </a:fld>
            <a:endParaRPr lang="en-US"/>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FF2BD96E-3838-45D2-9031-D3AF67C920A5}" type="slidenum">
              <a:rPr lang="en-US" smtClean="0"/>
              <a:t>‹nr.›</a:t>
            </a:fld>
            <a:endParaRPr lang="en-US"/>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188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fld id="{4EC743F4-8769-40B4-85DF-6CB8DE9F66AA}" type="datetimeFigureOut">
              <a:rPr lang="en-US" smtClean="0"/>
              <a:pPr/>
              <a:t>3/14/2022</a:t>
            </a:fld>
            <a:endParaRPr lang="en-US" dirty="0"/>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FF2BD96E-3838-45D2-9031-D3AF67C920A5}" type="slidenum">
              <a:rPr lang="en-US" smtClean="0"/>
              <a:pPr/>
              <a:t>‹nr.›</a:t>
            </a:fld>
            <a:endParaRPr lang="en-US" dirty="0"/>
          </a:p>
        </p:txBody>
      </p:sp>
    </p:spTree>
    <p:extLst>
      <p:ext uri="{BB962C8B-B14F-4D97-AF65-F5344CB8AC3E}">
        <p14:creationId xmlns:p14="http://schemas.microsoft.com/office/powerpoint/2010/main" val="167354871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42EC32AE-E4F8-4BC6-BEF2-B48BDD157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D793144-AA5C-4FF0-9F57-818762F3AA2D}"/>
              </a:ext>
            </a:extLst>
          </p:cNvPr>
          <p:cNvSpPr>
            <a:spLocks noGrp="1"/>
          </p:cNvSpPr>
          <p:nvPr>
            <p:ph type="ctrTitle"/>
          </p:nvPr>
        </p:nvSpPr>
        <p:spPr>
          <a:xfrm>
            <a:off x="7760863" y="1079500"/>
            <a:ext cx="3882286" cy="2138400"/>
          </a:xfrm>
        </p:spPr>
        <p:txBody>
          <a:bodyPr>
            <a:normAutofit/>
          </a:bodyPr>
          <a:lstStyle/>
          <a:p>
            <a:r>
              <a:rPr lang="nl-NL" err="1"/>
              <a:t>Fukuyama</a:t>
            </a:r>
            <a:r>
              <a:rPr lang="nl-NL"/>
              <a:t> en de geest van 89</a:t>
            </a:r>
          </a:p>
        </p:txBody>
      </p:sp>
      <p:sp>
        <p:nvSpPr>
          <p:cNvPr id="3" name="Ondertitel 2">
            <a:extLst>
              <a:ext uri="{FF2B5EF4-FFF2-40B4-BE49-F238E27FC236}">
                <a16:creationId xmlns:a16="http://schemas.microsoft.com/office/drawing/2014/main" id="{71C974FB-EEEC-4F25-AEC7-9AC03C5827D4}"/>
              </a:ext>
            </a:extLst>
          </p:cNvPr>
          <p:cNvSpPr>
            <a:spLocks noGrp="1"/>
          </p:cNvSpPr>
          <p:nvPr>
            <p:ph type="subTitle" idx="1"/>
          </p:nvPr>
        </p:nvSpPr>
        <p:spPr>
          <a:xfrm>
            <a:off x="8208006" y="4113213"/>
            <a:ext cx="2988000" cy="1655762"/>
          </a:xfrm>
        </p:spPr>
        <p:txBody>
          <a:bodyPr>
            <a:normAutofit/>
          </a:bodyPr>
          <a:lstStyle/>
          <a:p>
            <a:r>
              <a:rPr lang="nl-NL" i="1"/>
              <a:t>Liberalisme in </a:t>
            </a:r>
            <a:r>
              <a:rPr lang="nl-NL" i="1" err="1"/>
              <a:t>illiberale</a:t>
            </a:r>
            <a:r>
              <a:rPr lang="nl-NL" i="1"/>
              <a:t> tijden</a:t>
            </a:r>
            <a:endParaRPr lang="nl-NL"/>
          </a:p>
        </p:txBody>
      </p:sp>
      <p:pic>
        <p:nvPicPr>
          <p:cNvPr id="8" name="Afbeelding 7" descr="Afbeelding met kostuum, stropdas, persoon, person&#10;&#10;Automatisch gegenereerde beschrijving">
            <a:extLst>
              <a:ext uri="{FF2B5EF4-FFF2-40B4-BE49-F238E27FC236}">
                <a16:creationId xmlns:a16="http://schemas.microsoft.com/office/drawing/2014/main" id="{2BEA97B4-D367-48F4-9ECB-E3D884E9C867}"/>
              </a:ext>
            </a:extLst>
          </p:cNvPr>
          <p:cNvPicPr>
            <a:picLocks noChangeAspect="1"/>
          </p:cNvPicPr>
          <p:nvPr/>
        </p:nvPicPr>
        <p:blipFill rotWithShape="1">
          <a:blip r:embed="rId2">
            <a:extLst>
              <a:ext uri="{28A0092B-C50C-407E-A947-70E740481C1C}">
                <a14:useLocalDpi xmlns:a14="http://schemas.microsoft.com/office/drawing/2010/main" val="0"/>
              </a:ext>
            </a:extLst>
          </a:blip>
          <a:srcRect b="4909"/>
          <a:stretch/>
        </p:blipFill>
        <p:spPr>
          <a:xfrm>
            <a:off x="20" y="10"/>
            <a:ext cx="7211993" cy="6857990"/>
          </a:xfrm>
          <a:prstGeom prst="rect">
            <a:avLst/>
          </a:prstGeom>
        </p:spPr>
      </p:pic>
      <p:cxnSp>
        <p:nvCxnSpPr>
          <p:cNvPr id="31" name="Straight Connector 30">
            <a:extLst>
              <a:ext uri="{FF2B5EF4-FFF2-40B4-BE49-F238E27FC236}">
                <a16:creationId xmlns:a16="http://schemas.microsoft.com/office/drawing/2014/main" id="{5211C822-2379-4749-95C7-3CDA93294E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32006" y="369087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759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96349-DFAE-4757-BF2B-ADD36A3399C2}"/>
              </a:ext>
            </a:extLst>
          </p:cNvPr>
          <p:cNvSpPr>
            <a:spLocks noGrp="1"/>
          </p:cNvSpPr>
          <p:nvPr>
            <p:ph type="title"/>
          </p:nvPr>
        </p:nvSpPr>
        <p:spPr/>
        <p:txBody>
          <a:bodyPr/>
          <a:lstStyle/>
          <a:p>
            <a:r>
              <a:rPr lang="nl-NL" dirty="0" err="1"/>
              <a:t>Thymos</a:t>
            </a:r>
            <a:endParaRPr lang="nl-NL" dirty="0"/>
          </a:p>
        </p:txBody>
      </p:sp>
      <p:sp>
        <p:nvSpPr>
          <p:cNvPr id="3" name="Tijdelijke aanduiding voor inhoud 2">
            <a:extLst>
              <a:ext uri="{FF2B5EF4-FFF2-40B4-BE49-F238E27FC236}">
                <a16:creationId xmlns:a16="http://schemas.microsoft.com/office/drawing/2014/main" id="{C68D59D1-E1CF-4BEC-A78F-E9A6019C708F}"/>
              </a:ext>
            </a:extLst>
          </p:cNvPr>
          <p:cNvSpPr>
            <a:spLocks noGrp="1"/>
          </p:cNvSpPr>
          <p:nvPr>
            <p:ph idx="1"/>
          </p:nvPr>
        </p:nvSpPr>
        <p:spPr/>
        <p:txBody>
          <a:bodyPr>
            <a:noAutofit/>
          </a:bodyPr>
          <a:lstStyle/>
          <a:p>
            <a:r>
              <a:rPr lang="en-US" sz="1800" dirty="0" err="1">
                <a:solidFill>
                  <a:schemeClr val="bg1">
                    <a:lumMod val="50000"/>
                  </a:schemeClr>
                </a:solidFill>
              </a:rPr>
              <a:t>Verlangen</a:t>
            </a:r>
            <a:r>
              <a:rPr lang="en-US" sz="1800" dirty="0">
                <a:solidFill>
                  <a:schemeClr val="bg1">
                    <a:lumMod val="50000"/>
                  </a:schemeClr>
                </a:solidFill>
              </a:rPr>
              <a:t> </a:t>
            </a:r>
            <a:r>
              <a:rPr lang="en-US" sz="1800" dirty="0" err="1">
                <a:solidFill>
                  <a:schemeClr val="bg1">
                    <a:lumMod val="50000"/>
                  </a:schemeClr>
                </a:solidFill>
              </a:rPr>
              <a:t>naar</a:t>
            </a:r>
            <a:r>
              <a:rPr lang="en-US" sz="1800" dirty="0">
                <a:solidFill>
                  <a:schemeClr val="bg1">
                    <a:lumMod val="50000"/>
                  </a:schemeClr>
                </a:solidFill>
              </a:rPr>
              <a:t> </a:t>
            </a:r>
            <a:r>
              <a:rPr lang="en-US" sz="1800" dirty="0" err="1">
                <a:solidFill>
                  <a:schemeClr val="bg1">
                    <a:lumMod val="50000"/>
                  </a:schemeClr>
                </a:solidFill>
              </a:rPr>
              <a:t>waardigheid</a:t>
            </a:r>
            <a:r>
              <a:rPr lang="en-US" sz="1800" dirty="0">
                <a:solidFill>
                  <a:schemeClr val="bg1">
                    <a:lumMod val="50000"/>
                  </a:schemeClr>
                </a:solidFill>
              </a:rPr>
              <a:t> </a:t>
            </a:r>
            <a:r>
              <a:rPr lang="en-US" sz="1800" dirty="0" err="1">
                <a:solidFill>
                  <a:schemeClr val="bg1">
                    <a:lumMod val="50000"/>
                  </a:schemeClr>
                </a:solidFill>
              </a:rPr>
              <a:t>als</a:t>
            </a:r>
            <a:r>
              <a:rPr lang="en-US" sz="1800" dirty="0">
                <a:solidFill>
                  <a:schemeClr val="bg1">
                    <a:lumMod val="50000"/>
                  </a:schemeClr>
                </a:solidFill>
              </a:rPr>
              <a:t> </a:t>
            </a:r>
            <a:r>
              <a:rPr lang="en-US" sz="1800" dirty="0" err="1">
                <a:solidFill>
                  <a:schemeClr val="bg1">
                    <a:lumMod val="50000"/>
                  </a:schemeClr>
                </a:solidFill>
              </a:rPr>
              <a:t>integraal</a:t>
            </a:r>
            <a:r>
              <a:rPr lang="en-US" sz="1800" dirty="0">
                <a:solidFill>
                  <a:schemeClr val="bg1">
                    <a:lumMod val="50000"/>
                  </a:schemeClr>
                </a:solidFill>
              </a:rPr>
              <a:t> </a:t>
            </a:r>
            <a:r>
              <a:rPr lang="en-US" sz="1800" dirty="0" err="1">
                <a:solidFill>
                  <a:schemeClr val="bg1">
                    <a:lumMod val="50000"/>
                  </a:schemeClr>
                </a:solidFill>
              </a:rPr>
              <a:t>onderdeel</a:t>
            </a:r>
            <a:r>
              <a:rPr lang="en-US" sz="1800" dirty="0">
                <a:solidFill>
                  <a:schemeClr val="bg1">
                    <a:lumMod val="50000"/>
                  </a:schemeClr>
                </a:solidFill>
              </a:rPr>
              <a:t> van </a:t>
            </a:r>
            <a:r>
              <a:rPr lang="en-US" sz="1800" dirty="0" err="1">
                <a:solidFill>
                  <a:schemeClr val="bg1">
                    <a:lumMod val="50000"/>
                  </a:schemeClr>
                </a:solidFill>
              </a:rPr>
              <a:t>ons</a:t>
            </a:r>
            <a:r>
              <a:rPr lang="en-US" sz="1800" dirty="0">
                <a:solidFill>
                  <a:schemeClr val="bg1">
                    <a:lumMod val="50000"/>
                  </a:schemeClr>
                </a:solidFill>
              </a:rPr>
              <a:t> </a:t>
            </a:r>
            <a:r>
              <a:rPr lang="en-US" sz="1800" dirty="0" err="1">
                <a:solidFill>
                  <a:schemeClr val="bg1">
                    <a:lumMod val="50000"/>
                  </a:schemeClr>
                </a:solidFill>
              </a:rPr>
              <a:t>menszijn</a:t>
            </a:r>
            <a:r>
              <a:rPr lang="en-US" sz="1800" dirty="0">
                <a:solidFill>
                  <a:schemeClr val="bg1">
                    <a:lumMod val="50000"/>
                  </a:schemeClr>
                </a:solidFill>
              </a:rPr>
              <a:t>. Plato: </a:t>
            </a:r>
            <a:r>
              <a:rPr lang="en-US" sz="1800" dirty="0" err="1">
                <a:solidFill>
                  <a:schemeClr val="bg1">
                    <a:lumMod val="50000"/>
                  </a:schemeClr>
                </a:solidFill>
              </a:rPr>
              <a:t>menselijke</a:t>
            </a:r>
            <a:r>
              <a:rPr lang="en-US" sz="1800" dirty="0">
                <a:solidFill>
                  <a:schemeClr val="bg1">
                    <a:lumMod val="50000"/>
                  </a:schemeClr>
                </a:solidFill>
              </a:rPr>
              <a:t> psyche </a:t>
            </a:r>
            <a:r>
              <a:rPr lang="en-US" sz="1800" dirty="0" err="1">
                <a:solidFill>
                  <a:schemeClr val="bg1">
                    <a:lumMod val="50000"/>
                  </a:schemeClr>
                </a:solidFill>
              </a:rPr>
              <a:t>kent</a:t>
            </a:r>
            <a:r>
              <a:rPr lang="en-US" sz="1800" dirty="0">
                <a:solidFill>
                  <a:schemeClr val="bg1">
                    <a:lumMod val="50000"/>
                  </a:schemeClr>
                </a:solidFill>
              </a:rPr>
              <a:t> eros (</a:t>
            </a:r>
            <a:r>
              <a:rPr lang="en-US" sz="1800" dirty="0" err="1">
                <a:solidFill>
                  <a:schemeClr val="bg1">
                    <a:lumMod val="50000"/>
                  </a:schemeClr>
                </a:solidFill>
              </a:rPr>
              <a:t>verlangen</a:t>
            </a:r>
            <a:r>
              <a:rPr lang="en-US" sz="1800" dirty="0">
                <a:solidFill>
                  <a:schemeClr val="bg1">
                    <a:lumMod val="50000"/>
                  </a:schemeClr>
                </a:solidFill>
              </a:rPr>
              <a:t>), logos (ratio/verstand) </a:t>
            </a:r>
            <a:r>
              <a:rPr lang="en-US" sz="1800" dirty="0" err="1">
                <a:solidFill>
                  <a:schemeClr val="bg1">
                    <a:lumMod val="50000"/>
                  </a:schemeClr>
                </a:solidFill>
              </a:rPr>
              <a:t>en</a:t>
            </a:r>
            <a:r>
              <a:rPr lang="en-US" sz="1800" dirty="0">
                <a:solidFill>
                  <a:schemeClr val="bg1">
                    <a:lumMod val="50000"/>
                  </a:schemeClr>
                </a:solidFill>
              </a:rPr>
              <a:t> </a:t>
            </a:r>
            <a:r>
              <a:rPr lang="en-US" sz="1800" dirty="0" err="1">
                <a:solidFill>
                  <a:schemeClr val="bg1">
                    <a:lumMod val="50000"/>
                  </a:schemeClr>
                </a:solidFill>
              </a:rPr>
              <a:t>thymos</a:t>
            </a:r>
            <a:r>
              <a:rPr lang="en-US" sz="1800" dirty="0">
                <a:solidFill>
                  <a:schemeClr val="bg1">
                    <a:lumMod val="50000"/>
                  </a:schemeClr>
                </a:solidFill>
              </a:rPr>
              <a:t> (</a:t>
            </a:r>
            <a:r>
              <a:rPr lang="en-US" sz="1800" dirty="0" err="1">
                <a:solidFill>
                  <a:schemeClr val="bg1">
                    <a:lumMod val="50000"/>
                  </a:schemeClr>
                </a:solidFill>
              </a:rPr>
              <a:t>behoefte</a:t>
            </a:r>
            <a:r>
              <a:rPr lang="en-US" sz="1800" dirty="0">
                <a:solidFill>
                  <a:schemeClr val="bg1">
                    <a:lumMod val="50000"/>
                  </a:schemeClr>
                </a:solidFill>
              </a:rPr>
              <a:t> </a:t>
            </a:r>
            <a:r>
              <a:rPr lang="en-US" sz="1800" dirty="0" err="1">
                <a:solidFill>
                  <a:schemeClr val="bg1">
                    <a:lumMod val="50000"/>
                  </a:schemeClr>
                </a:solidFill>
              </a:rPr>
              <a:t>aan</a:t>
            </a:r>
            <a:r>
              <a:rPr lang="en-US" sz="1800" dirty="0">
                <a:solidFill>
                  <a:schemeClr val="bg1">
                    <a:lumMod val="50000"/>
                  </a:schemeClr>
                </a:solidFill>
              </a:rPr>
              <a:t> </a:t>
            </a:r>
            <a:r>
              <a:rPr lang="en-US" sz="1800" dirty="0" err="1">
                <a:solidFill>
                  <a:schemeClr val="bg1">
                    <a:lumMod val="50000"/>
                  </a:schemeClr>
                </a:solidFill>
              </a:rPr>
              <a:t>erkenning</a:t>
            </a:r>
            <a:r>
              <a:rPr lang="en-US" sz="1800" dirty="0">
                <a:solidFill>
                  <a:schemeClr val="bg1">
                    <a:lumMod val="50000"/>
                  </a:schemeClr>
                </a:solidFill>
              </a:rPr>
              <a:t>)</a:t>
            </a:r>
          </a:p>
          <a:p>
            <a:r>
              <a:rPr lang="en-US" sz="1800" dirty="0" err="1">
                <a:solidFill>
                  <a:schemeClr val="bg1">
                    <a:lumMod val="50000"/>
                  </a:schemeClr>
                </a:solidFill>
              </a:rPr>
              <a:t>Onderscheid</a:t>
            </a:r>
            <a:r>
              <a:rPr lang="en-US" sz="1800" dirty="0">
                <a:solidFill>
                  <a:schemeClr val="bg1">
                    <a:lumMod val="50000"/>
                  </a:schemeClr>
                </a:solidFill>
              </a:rPr>
              <a:t> </a:t>
            </a:r>
            <a:r>
              <a:rPr lang="en-US" sz="1800" dirty="0" err="1">
                <a:solidFill>
                  <a:schemeClr val="bg1">
                    <a:lumMod val="50000"/>
                  </a:schemeClr>
                </a:solidFill>
              </a:rPr>
              <a:t>tussen</a:t>
            </a:r>
            <a:r>
              <a:rPr lang="en-US" sz="1800" dirty="0">
                <a:solidFill>
                  <a:schemeClr val="bg1">
                    <a:lumMod val="50000"/>
                  </a:schemeClr>
                </a:solidFill>
              </a:rPr>
              <a:t> </a:t>
            </a:r>
            <a:r>
              <a:rPr lang="en-US" sz="1800" dirty="0" err="1">
                <a:solidFill>
                  <a:schemeClr val="bg1">
                    <a:lumMod val="50000"/>
                  </a:schemeClr>
                </a:solidFill>
              </a:rPr>
              <a:t>i</a:t>
            </a:r>
            <a:r>
              <a:rPr lang="nl-NL" sz="1800" dirty="0" err="1">
                <a:solidFill>
                  <a:schemeClr val="bg1">
                    <a:lumMod val="50000"/>
                  </a:schemeClr>
                </a:solidFill>
              </a:rPr>
              <a:t>sothymia</a:t>
            </a:r>
            <a:r>
              <a:rPr lang="nl-NL" sz="1800" dirty="0">
                <a:solidFill>
                  <a:schemeClr val="bg1">
                    <a:lumMod val="50000"/>
                  </a:schemeClr>
                </a:solidFill>
              </a:rPr>
              <a:t> en </a:t>
            </a:r>
            <a:r>
              <a:rPr lang="nl-NL" sz="1800" dirty="0" err="1">
                <a:solidFill>
                  <a:schemeClr val="bg1">
                    <a:lumMod val="50000"/>
                  </a:schemeClr>
                </a:solidFill>
              </a:rPr>
              <a:t>megalothymia</a:t>
            </a:r>
            <a:r>
              <a:rPr lang="nl-NL" sz="1800" dirty="0">
                <a:solidFill>
                  <a:schemeClr val="bg1">
                    <a:lumMod val="50000"/>
                  </a:schemeClr>
                </a:solidFill>
              </a:rPr>
              <a:t> (verlangen om als meerdere erkend te worden)</a:t>
            </a:r>
          </a:p>
          <a:p>
            <a:r>
              <a:rPr lang="nl-NL" sz="1800" dirty="0">
                <a:solidFill>
                  <a:schemeClr val="bg1">
                    <a:lumMod val="50000"/>
                  </a:schemeClr>
                </a:solidFill>
              </a:rPr>
              <a:t>Opkomst moderne liberale democratie is de triomf van </a:t>
            </a:r>
            <a:r>
              <a:rPr lang="nl-NL" sz="1800" dirty="0" err="1">
                <a:solidFill>
                  <a:schemeClr val="bg1">
                    <a:lumMod val="50000"/>
                  </a:schemeClr>
                </a:solidFill>
              </a:rPr>
              <a:t>isothymia</a:t>
            </a:r>
            <a:r>
              <a:rPr lang="nl-NL" sz="1800" dirty="0">
                <a:solidFill>
                  <a:schemeClr val="bg1">
                    <a:lumMod val="50000"/>
                  </a:schemeClr>
                </a:solidFill>
              </a:rPr>
              <a:t>: iedereen gelijk erkend onder de wet.</a:t>
            </a:r>
          </a:p>
          <a:p>
            <a:r>
              <a:rPr lang="nl-NL" sz="1800" dirty="0">
                <a:solidFill>
                  <a:schemeClr val="bg1">
                    <a:lumMod val="50000"/>
                  </a:schemeClr>
                </a:solidFill>
              </a:rPr>
              <a:t>Probleem: in liberale democratie resulteert gelijkheid onder de wet niet in </a:t>
            </a:r>
            <a:r>
              <a:rPr lang="nl-NL" sz="1800" dirty="0" err="1">
                <a:solidFill>
                  <a:schemeClr val="bg1">
                    <a:lumMod val="50000"/>
                  </a:schemeClr>
                </a:solidFill>
              </a:rPr>
              <a:t>sociaal-economische</a:t>
            </a:r>
            <a:r>
              <a:rPr lang="nl-NL" sz="1800" dirty="0">
                <a:solidFill>
                  <a:schemeClr val="bg1">
                    <a:lumMod val="50000"/>
                  </a:schemeClr>
                </a:solidFill>
              </a:rPr>
              <a:t> gelijkheid. Discriminatie blijft bestaan</a:t>
            </a:r>
            <a:r>
              <a:rPr lang="en-US" sz="1800" b="0" i="0" u="none" strike="noStrike" baseline="0" dirty="0">
                <a:solidFill>
                  <a:schemeClr val="bg1">
                    <a:lumMod val="50000"/>
                  </a:schemeClr>
                </a:solidFill>
              </a:rPr>
              <a:t> </a:t>
            </a:r>
            <a:r>
              <a:rPr lang="en-US" sz="1800" b="0" i="0" u="none" strike="noStrike" baseline="0" dirty="0" err="1">
                <a:solidFill>
                  <a:schemeClr val="bg1">
                    <a:lumMod val="50000"/>
                  </a:schemeClr>
                </a:solidFill>
              </a:rPr>
              <a:t>en</a:t>
            </a:r>
            <a:r>
              <a:rPr lang="en-US" sz="1800" b="0" i="0" u="none" strike="noStrike" baseline="0" dirty="0">
                <a:solidFill>
                  <a:schemeClr val="bg1">
                    <a:lumMod val="50000"/>
                  </a:schemeClr>
                </a:solidFill>
              </a:rPr>
              <a:t> </a:t>
            </a:r>
            <a:r>
              <a:rPr lang="en-US" sz="1800" b="0" i="0" u="none" strike="noStrike" baseline="0" dirty="0" err="1">
                <a:solidFill>
                  <a:schemeClr val="bg1">
                    <a:lumMod val="50000"/>
                  </a:schemeClr>
                </a:solidFill>
              </a:rPr>
              <a:t>neoliberalisme</a:t>
            </a:r>
            <a:r>
              <a:rPr lang="en-US" sz="1800" b="0" i="0" u="none" strike="noStrike" baseline="0" dirty="0">
                <a:solidFill>
                  <a:schemeClr val="bg1">
                    <a:lumMod val="50000"/>
                  </a:schemeClr>
                </a:solidFill>
              </a:rPr>
              <a:t> </a:t>
            </a:r>
            <a:r>
              <a:rPr lang="en-US" sz="1800" dirty="0" err="1">
                <a:solidFill>
                  <a:schemeClr val="bg1">
                    <a:lumMod val="50000"/>
                  </a:schemeClr>
                </a:solidFill>
              </a:rPr>
              <a:t>creëert</a:t>
            </a:r>
            <a:r>
              <a:rPr lang="en-US" sz="1800" dirty="0">
                <a:solidFill>
                  <a:schemeClr val="bg1">
                    <a:lumMod val="50000"/>
                  </a:schemeClr>
                </a:solidFill>
              </a:rPr>
              <a:t> </a:t>
            </a:r>
            <a:r>
              <a:rPr lang="en-US" sz="1800" dirty="0" err="1">
                <a:solidFill>
                  <a:schemeClr val="bg1">
                    <a:lumMod val="50000"/>
                  </a:schemeClr>
                </a:solidFill>
              </a:rPr>
              <a:t>grote</a:t>
            </a:r>
            <a:r>
              <a:rPr lang="en-US" sz="1800" dirty="0">
                <a:solidFill>
                  <a:schemeClr val="bg1">
                    <a:lumMod val="50000"/>
                  </a:schemeClr>
                </a:solidFill>
              </a:rPr>
              <a:t> </a:t>
            </a:r>
            <a:r>
              <a:rPr lang="en-US" sz="1800" dirty="0" err="1">
                <a:solidFill>
                  <a:schemeClr val="bg1">
                    <a:lumMod val="50000"/>
                  </a:schemeClr>
                </a:solidFill>
              </a:rPr>
              <a:t>ongelijkheid</a:t>
            </a:r>
            <a:endParaRPr lang="en-US" sz="1800" dirty="0">
              <a:solidFill>
                <a:schemeClr val="bg1">
                  <a:lumMod val="50000"/>
                </a:schemeClr>
              </a:solidFill>
            </a:endParaRPr>
          </a:p>
        </p:txBody>
      </p:sp>
    </p:spTree>
    <p:extLst>
      <p:ext uri="{BB962C8B-B14F-4D97-AF65-F5344CB8AC3E}">
        <p14:creationId xmlns:p14="http://schemas.microsoft.com/office/powerpoint/2010/main" val="2407261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98F922-76A1-4023-B913-D92E18B099B1}"/>
              </a:ext>
            </a:extLst>
          </p:cNvPr>
          <p:cNvSpPr>
            <a:spLocks noGrp="1"/>
          </p:cNvSpPr>
          <p:nvPr>
            <p:ph type="ctrTitle"/>
          </p:nvPr>
        </p:nvSpPr>
        <p:spPr>
          <a:xfrm>
            <a:off x="8475919" y="1144769"/>
            <a:ext cx="3340962" cy="2896432"/>
          </a:xfrm>
        </p:spPr>
        <p:txBody>
          <a:bodyPr anchor="b">
            <a:normAutofit/>
          </a:bodyPr>
          <a:lstStyle/>
          <a:p>
            <a:r>
              <a:rPr lang="nl-NL" sz="4000" dirty="0"/>
              <a:t>Respect at last?</a:t>
            </a:r>
          </a:p>
        </p:txBody>
      </p:sp>
      <p:sp>
        <p:nvSpPr>
          <p:cNvPr id="3" name="Ondertitel 2">
            <a:extLst>
              <a:ext uri="{FF2B5EF4-FFF2-40B4-BE49-F238E27FC236}">
                <a16:creationId xmlns:a16="http://schemas.microsoft.com/office/drawing/2014/main" id="{CA8E4A77-A0E3-47ED-BC72-AEAC5B7E4ABE}"/>
              </a:ext>
            </a:extLst>
          </p:cNvPr>
          <p:cNvSpPr>
            <a:spLocks noGrp="1"/>
          </p:cNvSpPr>
          <p:nvPr>
            <p:ph type="subTitle" idx="1"/>
          </p:nvPr>
        </p:nvSpPr>
        <p:spPr>
          <a:xfrm>
            <a:off x="8475917" y="4403176"/>
            <a:ext cx="3340963" cy="1618488"/>
          </a:xfrm>
        </p:spPr>
        <p:txBody>
          <a:bodyPr>
            <a:normAutofit lnSpcReduction="10000"/>
          </a:bodyPr>
          <a:lstStyle/>
          <a:p>
            <a:r>
              <a:rPr lang="nl-NL" sz="2100" dirty="0"/>
              <a:t>“Het is terecht dat er eindelijk erkenning komt voor deze groepen.”</a:t>
            </a:r>
          </a:p>
        </p:txBody>
      </p:sp>
      <p:pic>
        <p:nvPicPr>
          <p:cNvPr id="5" name="Afbeelding 4" descr="Afbeelding met person, teken, kijken, vasthouden&#10;&#10;Automatisch gegenereerde beschrijving">
            <a:extLst>
              <a:ext uri="{FF2B5EF4-FFF2-40B4-BE49-F238E27FC236}">
                <a16:creationId xmlns:a16="http://schemas.microsoft.com/office/drawing/2014/main" id="{0E5587DA-AC0C-4BD8-BEBC-71ADD398E9D3}"/>
              </a:ext>
            </a:extLst>
          </p:cNvPr>
          <p:cNvPicPr>
            <a:picLocks noChangeAspect="1"/>
          </p:cNvPicPr>
          <p:nvPr/>
        </p:nvPicPr>
        <p:blipFill rotWithShape="1">
          <a:blip r:embed="rId2">
            <a:extLst>
              <a:ext uri="{28A0092B-C50C-407E-A947-70E740481C1C}">
                <a14:useLocalDpi xmlns:a14="http://schemas.microsoft.com/office/drawing/2010/main" val="0"/>
              </a:ext>
            </a:extLst>
          </a:blip>
          <a:srcRect l="22300" r="22431" b="2"/>
          <a:stretch/>
        </p:blipFill>
        <p:spPr>
          <a:xfrm>
            <a:off x="1" y="10"/>
            <a:ext cx="3547872" cy="3209534"/>
          </a:xfrm>
          <a:prstGeom prst="rect">
            <a:avLst/>
          </a:prstGeom>
        </p:spPr>
      </p:pic>
      <p:pic>
        <p:nvPicPr>
          <p:cNvPr id="7" name="Afbeelding 6" descr="Afbeelding met tekening&#10;&#10;Automatisch gegenereerde beschrijving">
            <a:extLst>
              <a:ext uri="{FF2B5EF4-FFF2-40B4-BE49-F238E27FC236}">
                <a16:creationId xmlns:a16="http://schemas.microsoft.com/office/drawing/2014/main" id="{82D50AE8-7945-47CB-94D4-0C90B76FE8D5}"/>
              </a:ext>
            </a:extLst>
          </p:cNvPr>
          <p:cNvPicPr>
            <a:picLocks noChangeAspect="1"/>
          </p:cNvPicPr>
          <p:nvPr/>
        </p:nvPicPr>
        <p:blipFill rotWithShape="1">
          <a:blip r:embed="rId3">
            <a:extLst>
              <a:ext uri="{28A0092B-C50C-407E-A947-70E740481C1C}">
                <a14:useLocalDpi xmlns:a14="http://schemas.microsoft.com/office/drawing/2010/main" val="0"/>
              </a:ext>
            </a:extLst>
          </a:blip>
          <a:srcRect l="20765" r="22998" b="-2"/>
          <a:stretch/>
        </p:blipFill>
        <p:spPr>
          <a:xfrm>
            <a:off x="20" y="3310128"/>
            <a:ext cx="3547852" cy="3547872"/>
          </a:xfrm>
          <a:prstGeom prst="rect">
            <a:avLst/>
          </a:prstGeom>
        </p:spPr>
      </p:pic>
      <p:pic>
        <p:nvPicPr>
          <p:cNvPr id="9" name="Afbeelding 8" descr="Afbeelding met persoon, buiten, person, vasthouden&#10;&#10;Automatisch gegenereerde beschrijving">
            <a:extLst>
              <a:ext uri="{FF2B5EF4-FFF2-40B4-BE49-F238E27FC236}">
                <a16:creationId xmlns:a16="http://schemas.microsoft.com/office/drawing/2014/main" id="{5DF45702-24DF-44FD-926F-C2DC73600928}"/>
              </a:ext>
            </a:extLst>
          </p:cNvPr>
          <p:cNvPicPr>
            <a:picLocks noChangeAspect="1"/>
          </p:cNvPicPr>
          <p:nvPr/>
        </p:nvPicPr>
        <p:blipFill rotWithShape="1">
          <a:blip r:embed="rId4">
            <a:extLst>
              <a:ext uri="{28A0092B-C50C-407E-A947-70E740481C1C}">
                <a14:useLocalDpi xmlns:a14="http://schemas.microsoft.com/office/drawing/2010/main" val="0"/>
              </a:ext>
            </a:extLst>
          </a:blip>
          <a:srcRect l="6775" r="2" b="2"/>
          <a:stretch/>
        </p:blipFill>
        <p:spPr>
          <a:xfrm>
            <a:off x="3665257" y="10"/>
            <a:ext cx="4329273" cy="4133078"/>
          </a:xfrm>
          <a:prstGeom prst="rect">
            <a:avLst/>
          </a:prstGeom>
        </p:spPr>
      </p:pic>
      <p:pic>
        <p:nvPicPr>
          <p:cNvPr id="11" name="Afbeelding 10" descr="Afbeelding met tekening&#10;&#10;Automatisch gegenereerde beschrijving">
            <a:extLst>
              <a:ext uri="{FF2B5EF4-FFF2-40B4-BE49-F238E27FC236}">
                <a16:creationId xmlns:a16="http://schemas.microsoft.com/office/drawing/2014/main" id="{A482193A-8F06-46BB-ADD0-74DF00F3E98D}"/>
              </a:ext>
            </a:extLst>
          </p:cNvPr>
          <p:cNvPicPr>
            <a:picLocks noChangeAspect="1"/>
          </p:cNvPicPr>
          <p:nvPr/>
        </p:nvPicPr>
        <p:blipFill rotWithShape="1">
          <a:blip r:embed="rId5">
            <a:extLst>
              <a:ext uri="{28A0092B-C50C-407E-A947-70E740481C1C}">
                <a14:useLocalDpi xmlns:a14="http://schemas.microsoft.com/office/drawing/2010/main" val="0"/>
              </a:ext>
            </a:extLst>
          </a:blip>
          <a:srcRect l="16768" r="17657" b="-1"/>
          <a:stretch/>
        </p:blipFill>
        <p:spPr>
          <a:xfrm>
            <a:off x="3665254" y="4233672"/>
            <a:ext cx="4329274" cy="2624328"/>
          </a:xfrm>
          <a:prstGeom prst="rect">
            <a:avLst/>
          </a:prstGeom>
        </p:spPr>
      </p:pic>
    </p:spTree>
    <p:extLst>
      <p:ext uri="{BB962C8B-B14F-4D97-AF65-F5344CB8AC3E}">
        <p14:creationId xmlns:p14="http://schemas.microsoft.com/office/powerpoint/2010/main" val="1042183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D3F13AAF-525E-4953-A67E-7B34FDB4D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6377FD-FC85-4916-BB62-F600BC1A5DA2}"/>
              </a:ext>
            </a:extLst>
          </p:cNvPr>
          <p:cNvSpPr>
            <a:spLocks noGrp="1"/>
          </p:cNvSpPr>
          <p:nvPr>
            <p:ph type="ctrTitle"/>
          </p:nvPr>
        </p:nvSpPr>
        <p:spPr>
          <a:xfrm>
            <a:off x="1079510" y="4575967"/>
            <a:ext cx="4457690" cy="1720850"/>
          </a:xfrm>
        </p:spPr>
        <p:txBody>
          <a:bodyPr anchor="ctr">
            <a:normAutofit/>
          </a:bodyPr>
          <a:lstStyle/>
          <a:p>
            <a:r>
              <a:rPr lang="nl-NL"/>
              <a:t>Identiteitspolitiek</a:t>
            </a:r>
          </a:p>
        </p:txBody>
      </p:sp>
      <p:sp>
        <p:nvSpPr>
          <p:cNvPr id="3" name="Ondertitel 2">
            <a:extLst>
              <a:ext uri="{FF2B5EF4-FFF2-40B4-BE49-F238E27FC236}">
                <a16:creationId xmlns:a16="http://schemas.microsoft.com/office/drawing/2014/main" id="{86A27785-FC69-47E3-B256-1FE3C32292E7}"/>
              </a:ext>
            </a:extLst>
          </p:cNvPr>
          <p:cNvSpPr>
            <a:spLocks noGrp="1"/>
          </p:cNvSpPr>
          <p:nvPr>
            <p:ph type="subTitle" idx="1"/>
          </p:nvPr>
        </p:nvSpPr>
        <p:spPr>
          <a:xfrm>
            <a:off x="6654801" y="4575967"/>
            <a:ext cx="4451347" cy="1720850"/>
          </a:xfrm>
        </p:spPr>
        <p:txBody>
          <a:bodyPr anchor="ctr">
            <a:normAutofit/>
          </a:bodyPr>
          <a:lstStyle/>
          <a:p>
            <a:pPr>
              <a:lnSpc>
                <a:spcPct val="115000"/>
              </a:lnSpc>
            </a:pPr>
            <a:r>
              <a:rPr lang="nl-NL" sz="2200"/>
              <a:t>Het frame om de wereld te begrijpen….  De waardigheid van de ‘burger’ moet worden hersteld.</a:t>
            </a:r>
          </a:p>
        </p:txBody>
      </p:sp>
      <p:pic>
        <p:nvPicPr>
          <p:cNvPr id="7" name="Afbeelding 6" descr="Afbeelding met kostuum, gekleed, man, staand&#10;&#10;Automatisch gegenereerde beschrijving">
            <a:extLst>
              <a:ext uri="{FF2B5EF4-FFF2-40B4-BE49-F238E27FC236}">
                <a16:creationId xmlns:a16="http://schemas.microsoft.com/office/drawing/2014/main" id="{040C97AF-4F87-4F00-AE9F-4CE9F992E8A0}"/>
              </a:ext>
            </a:extLst>
          </p:cNvPr>
          <p:cNvPicPr>
            <a:picLocks noChangeAspect="1"/>
          </p:cNvPicPr>
          <p:nvPr/>
        </p:nvPicPr>
        <p:blipFill rotWithShape="1">
          <a:blip r:embed="rId2">
            <a:extLst>
              <a:ext uri="{28A0092B-C50C-407E-A947-70E740481C1C}">
                <a14:useLocalDpi xmlns:a14="http://schemas.microsoft.com/office/drawing/2010/main" val="0"/>
              </a:ext>
            </a:extLst>
          </a:blip>
          <a:srcRect t="17070" b="17070"/>
          <a:stretch/>
        </p:blipFill>
        <p:spPr>
          <a:xfrm>
            <a:off x="20" y="10"/>
            <a:ext cx="12191977" cy="4014777"/>
          </a:xfrm>
          <a:prstGeom prst="rect">
            <a:avLst/>
          </a:prstGeom>
        </p:spPr>
      </p:pic>
      <p:cxnSp>
        <p:nvCxnSpPr>
          <p:cNvPr id="10" name="Straight Connector 13">
            <a:extLst>
              <a:ext uri="{FF2B5EF4-FFF2-40B4-BE49-F238E27FC236}">
                <a16:creationId xmlns:a16="http://schemas.microsoft.com/office/drawing/2014/main" id="{32E97E5C-7A5F-424E-AAE4-654396E907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5826000" y="543639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98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B0BF54B-856D-489A-B9E4-F01F502F46D5}"/>
              </a:ext>
            </a:extLst>
          </p:cNvPr>
          <p:cNvSpPr>
            <a:spLocks noGrp="1"/>
          </p:cNvSpPr>
          <p:nvPr>
            <p:ph idx="4294967295"/>
          </p:nvPr>
        </p:nvSpPr>
        <p:spPr>
          <a:xfrm>
            <a:off x="1113825" y="1428151"/>
            <a:ext cx="4078800" cy="3416900"/>
          </a:xfrm>
        </p:spPr>
        <p:txBody>
          <a:bodyPr vert="horz" lIns="91440" tIns="45720" rIns="91440" bIns="45720" rtlCol="0">
            <a:normAutofit lnSpcReduction="10000"/>
          </a:bodyPr>
          <a:lstStyle/>
          <a:p>
            <a:pPr marL="0" indent="0" algn="ctr">
              <a:buNone/>
            </a:pPr>
            <a:r>
              <a:rPr lang="en-US" dirty="0" err="1"/>
              <a:t>Liberalisme</a:t>
            </a:r>
            <a:r>
              <a:rPr lang="en-US" dirty="0"/>
              <a:t> </a:t>
            </a:r>
            <a:r>
              <a:rPr lang="en-US" dirty="0" err="1"/>
              <a:t>wordt</a:t>
            </a:r>
            <a:r>
              <a:rPr lang="en-US" dirty="0"/>
              <a:t> het </a:t>
            </a:r>
            <a:r>
              <a:rPr lang="en-US" dirty="0" err="1"/>
              <a:t>meest</a:t>
            </a:r>
            <a:r>
              <a:rPr lang="en-US" dirty="0"/>
              <a:t> </a:t>
            </a:r>
            <a:r>
              <a:rPr lang="en-US" dirty="0" err="1"/>
              <a:t>gewaardeerd</a:t>
            </a:r>
            <a:r>
              <a:rPr lang="en-US" dirty="0"/>
              <a:t> </a:t>
            </a:r>
            <a:r>
              <a:rPr lang="en-US" dirty="0" err="1"/>
              <a:t>wanneer</a:t>
            </a:r>
            <a:r>
              <a:rPr lang="en-US" dirty="0"/>
              <a:t> </a:t>
            </a:r>
            <a:r>
              <a:rPr lang="en-US" dirty="0" err="1"/>
              <a:t>mensen</a:t>
            </a:r>
            <a:r>
              <a:rPr lang="en-US" dirty="0"/>
              <a:t> </a:t>
            </a:r>
            <a:r>
              <a:rPr lang="en-US" dirty="0" err="1"/>
              <a:t>hun</a:t>
            </a:r>
            <a:r>
              <a:rPr lang="en-US" dirty="0"/>
              <a:t> </a:t>
            </a:r>
            <a:r>
              <a:rPr lang="en-US" dirty="0" err="1"/>
              <a:t>leven</a:t>
            </a:r>
            <a:r>
              <a:rPr lang="en-US" dirty="0"/>
              <a:t> </a:t>
            </a:r>
            <a:r>
              <a:rPr lang="en-US" dirty="0" err="1"/>
              <a:t>leiden</a:t>
            </a:r>
            <a:r>
              <a:rPr lang="en-US" dirty="0"/>
              <a:t> in </a:t>
            </a:r>
            <a:r>
              <a:rPr lang="en-US" dirty="0" err="1"/>
              <a:t>een</a:t>
            </a:r>
            <a:r>
              <a:rPr lang="en-US" dirty="0"/>
              <a:t> </a:t>
            </a:r>
            <a:r>
              <a:rPr lang="en-US" dirty="0" err="1"/>
              <a:t>illiberale</a:t>
            </a:r>
            <a:r>
              <a:rPr lang="en-US" dirty="0"/>
              <a:t> </a:t>
            </a:r>
            <a:r>
              <a:rPr lang="en-US" dirty="0" err="1"/>
              <a:t>wereld</a:t>
            </a:r>
            <a:r>
              <a:rPr lang="en-US" dirty="0"/>
              <a:t>. </a:t>
            </a:r>
          </a:p>
          <a:p>
            <a:pPr marL="0" indent="0" algn="ctr">
              <a:buNone/>
            </a:pPr>
            <a:endParaRPr lang="en-US" dirty="0"/>
          </a:p>
          <a:p>
            <a:pPr marL="0" indent="0" algn="ctr">
              <a:buNone/>
            </a:pPr>
            <a:r>
              <a:rPr lang="en-US" dirty="0" err="1"/>
              <a:t>Oorlog</a:t>
            </a:r>
            <a:r>
              <a:rPr lang="en-US" dirty="0"/>
              <a:t> in Europa: a blessing in disguise </a:t>
            </a:r>
            <a:r>
              <a:rPr lang="en-US" dirty="0" err="1"/>
              <a:t>voor</a:t>
            </a:r>
            <a:r>
              <a:rPr lang="en-US" dirty="0"/>
              <a:t> het </a:t>
            </a:r>
            <a:r>
              <a:rPr lang="en-US" dirty="0" err="1"/>
              <a:t>liberalisme</a:t>
            </a:r>
            <a:r>
              <a:rPr lang="en-US" dirty="0"/>
              <a:t>?</a:t>
            </a:r>
          </a:p>
        </p:txBody>
      </p:sp>
      <p:cxnSp>
        <p:nvCxnSpPr>
          <p:cNvPr id="12" name="Straight Connector 11">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tekst&#10;&#10;Automatisch gegenereerde beschrijving">
            <a:extLst>
              <a:ext uri="{FF2B5EF4-FFF2-40B4-BE49-F238E27FC236}">
                <a16:creationId xmlns:a16="http://schemas.microsoft.com/office/drawing/2014/main" id="{38AB5FF9-2DFD-4BB7-88F2-657889652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958" y="540033"/>
            <a:ext cx="4620223" cy="5775279"/>
          </a:xfrm>
          <a:prstGeom prst="rect">
            <a:avLst/>
          </a:prstGeom>
        </p:spPr>
      </p:pic>
    </p:spTree>
    <p:extLst>
      <p:ext uri="{BB962C8B-B14F-4D97-AF65-F5344CB8AC3E}">
        <p14:creationId xmlns:p14="http://schemas.microsoft.com/office/powerpoint/2010/main" val="3365409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9AD221-C511-4AB5-B749-440D33F8F780}"/>
              </a:ext>
            </a:extLst>
          </p:cNvPr>
          <p:cNvSpPr>
            <a:spLocks noGrp="1"/>
          </p:cNvSpPr>
          <p:nvPr>
            <p:ph type="title"/>
          </p:nvPr>
        </p:nvSpPr>
        <p:spPr/>
        <p:txBody>
          <a:bodyPr/>
          <a:lstStyle/>
          <a:p>
            <a:r>
              <a:rPr lang="nl-NL" dirty="0"/>
              <a:t>Stellingen</a:t>
            </a:r>
          </a:p>
        </p:txBody>
      </p:sp>
      <p:sp>
        <p:nvSpPr>
          <p:cNvPr id="3" name="Tijdelijke aanduiding voor inhoud 2">
            <a:extLst>
              <a:ext uri="{FF2B5EF4-FFF2-40B4-BE49-F238E27FC236}">
                <a16:creationId xmlns:a16="http://schemas.microsoft.com/office/drawing/2014/main" id="{3A29C9B8-0ACE-44B0-9B37-EFDC350A874A}"/>
              </a:ext>
            </a:extLst>
          </p:cNvPr>
          <p:cNvSpPr>
            <a:spLocks noGrp="1"/>
          </p:cNvSpPr>
          <p:nvPr>
            <p:ph idx="1"/>
          </p:nvPr>
        </p:nvSpPr>
        <p:spPr/>
        <p:txBody>
          <a:bodyPr>
            <a:normAutofit fontScale="92500" lnSpcReduction="10000"/>
          </a:bodyPr>
          <a:lstStyle/>
          <a:p>
            <a:r>
              <a:rPr lang="nl-NL"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De oorlog in Europa zal gunstig uitpakken voor het herwaarderen van democratie en het liberalisme</a:t>
            </a:r>
          </a:p>
          <a:p>
            <a:r>
              <a:rPr lang="nl-NL"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Liberale waarden zijn het waard om verdedigd te worden. Partijen die deze ter discussie stellen (rechtsstaat, persvrijheid, etc.) moeten bij voorbaat verboden worden.</a:t>
            </a:r>
          </a:p>
          <a:p>
            <a:r>
              <a:rPr lang="nl-NL"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In deze geglobaliseerde wereld zullen liberale waarden uiteindelijk zegevieren. Ook in Rusland en China. De kracht van deze ideologie is sterker dan de wil van enkelingen.</a:t>
            </a:r>
          </a:p>
          <a:p>
            <a:r>
              <a:rPr lang="nl-NL" sz="1800" dirty="0">
                <a:solidFill>
                  <a:srgbClr val="404040"/>
                </a:solidFill>
                <a:latin typeface="Calibri" panose="020F0502020204030204" pitchFamily="34" charset="0"/>
                <a:ea typeface="Calibri" panose="020F0502020204030204" pitchFamily="34" charset="0"/>
                <a:cs typeface="Times New Roman" panose="02020603050405020304" pitchFamily="18" charset="0"/>
              </a:rPr>
              <a:t>Liberalisme is ook maar een ideologie. Het voortbestaan en de waardigheid van een cultuur en een gemeenschap kan veel belangrijker zijn dan de vrijheid van een individu.</a:t>
            </a:r>
          </a:p>
          <a:p>
            <a:r>
              <a:rPr lang="nl-NL"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We moeten de gekrenkte eer (</a:t>
            </a:r>
            <a:r>
              <a:rPr lang="nl-NL" sz="1800" dirty="0" err="1">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thymos</a:t>
            </a:r>
            <a:r>
              <a:rPr lang="nl-NL" sz="18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rPr>
              <a:t>) van Rusland serieus nemen en meebuigen met Poetins eisen van een neutraal Oekraïne.</a:t>
            </a:r>
          </a:p>
          <a:p>
            <a:endParaRPr lang="nl-NL" dirty="0"/>
          </a:p>
        </p:txBody>
      </p:sp>
    </p:spTree>
    <p:extLst>
      <p:ext uri="{BB962C8B-B14F-4D97-AF65-F5344CB8AC3E}">
        <p14:creationId xmlns:p14="http://schemas.microsoft.com/office/powerpoint/2010/main" val="2760538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4011C7CD-E981-426F-A00F-C371614A5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720" y="168476"/>
            <a:ext cx="9418320" cy="6444573"/>
          </a:xfrm>
          <a:prstGeom prst="rect">
            <a:avLst/>
          </a:prstGeom>
        </p:spPr>
      </p:pic>
    </p:spTree>
    <p:extLst>
      <p:ext uri="{BB962C8B-B14F-4D97-AF65-F5344CB8AC3E}">
        <p14:creationId xmlns:p14="http://schemas.microsoft.com/office/powerpoint/2010/main" val="205751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neurosurgery.mgh.harvard.edu/hcl/images/animate.gi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2696" y="424328"/>
            <a:ext cx="3714658" cy="37352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http://www.index.hu/cikkepek/200208/belfold/fukuyama.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61778" y="424328"/>
            <a:ext cx="4980393" cy="37352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4882896" y="4828032"/>
            <a:ext cx="6675120" cy="14630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228600" indent="0" eaLnBrk="1" hangingPunct="1">
              <a:lnSpc>
                <a:spcPct val="90000"/>
              </a:lnSpc>
              <a:spcAft>
                <a:spcPts val="600"/>
              </a:spcAft>
            </a:pPr>
            <a:r>
              <a:rPr lang="en-US" sz="1800" b="1" dirty="0">
                <a:solidFill>
                  <a:srgbClr val="FF0000"/>
                </a:solidFill>
                <a:latin typeface="+mn-lt"/>
              </a:rPr>
              <a:t> Francis Fukuyama</a:t>
            </a:r>
          </a:p>
          <a:p>
            <a:pPr indent="-228600" eaLnBrk="1" hangingPunct="1">
              <a:lnSpc>
                <a:spcPct val="90000"/>
              </a:lnSpc>
              <a:spcAft>
                <a:spcPts val="600"/>
              </a:spcAft>
              <a:buFont typeface="Arial" panose="020B0604020202020204" pitchFamily="34" charset="0"/>
              <a:buChar char="•"/>
            </a:pPr>
            <a:endParaRPr lang="en-US" sz="1800" dirty="0">
              <a:solidFill>
                <a:srgbClr val="FF0000"/>
              </a:solidFill>
              <a:latin typeface="+mn-lt"/>
            </a:endParaRPr>
          </a:p>
          <a:p>
            <a:pPr marL="228600" indent="0" eaLnBrk="1" hangingPunct="1">
              <a:lnSpc>
                <a:spcPct val="90000"/>
              </a:lnSpc>
              <a:spcAft>
                <a:spcPts val="600"/>
              </a:spcAft>
            </a:pPr>
            <a:r>
              <a:rPr lang="en-US" sz="1800" dirty="0">
                <a:solidFill>
                  <a:srgbClr val="FF0000"/>
                </a:solidFill>
                <a:latin typeface="+mn-lt"/>
              </a:rPr>
              <a:t>1989	</a:t>
            </a:r>
            <a:r>
              <a:rPr lang="en-US" sz="1800" i="1" dirty="0">
                <a:solidFill>
                  <a:srgbClr val="FF0000"/>
                </a:solidFill>
                <a:latin typeface="+mn-lt"/>
              </a:rPr>
              <a:t>Essay</a:t>
            </a:r>
            <a:r>
              <a:rPr lang="en-US" sz="1800" dirty="0">
                <a:solidFill>
                  <a:srgbClr val="FF0000"/>
                </a:solidFill>
                <a:latin typeface="+mn-lt"/>
              </a:rPr>
              <a:t>  `The End of History?'</a:t>
            </a:r>
          </a:p>
          <a:p>
            <a:pPr marL="228600" indent="0" eaLnBrk="1" hangingPunct="1">
              <a:lnSpc>
                <a:spcPct val="90000"/>
              </a:lnSpc>
              <a:spcAft>
                <a:spcPts val="600"/>
              </a:spcAft>
            </a:pPr>
            <a:r>
              <a:rPr lang="en-US" sz="1800" dirty="0">
                <a:solidFill>
                  <a:srgbClr val="FF0000"/>
                </a:solidFill>
                <a:latin typeface="+mn-lt"/>
              </a:rPr>
              <a:t> 1992	</a:t>
            </a:r>
            <a:r>
              <a:rPr lang="en-US" sz="1800" i="1" dirty="0">
                <a:solidFill>
                  <a:srgbClr val="FF0000"/>
                </a:solidFill>
                <a:latin typeface="+mn-lt"/>
              </a:rPr>
              <a:t>Book</a:t>
            </a:r>
            <a:r>
              <a:rPr lang="en-US" sz="1800" dirty="0">
                <a:solidFill>
                  <a:srgbClr val="FF0000"/>
                </a:solidFill>
                <a:latin typeface="+mn-lt"/>
              </a:rPr>
              <a:t>   `The End of History and the Last Man‘ (1989/1992)</a:t>
            </a:r>
          </a:p>
          <a:p>
            <a:pPr indent="-228600" eaLnBrk="1" hangingPunct="1">
              <a:lnSpc>
                <a:spcPct val="90000"/>
              </a:lnSpc>
              <a:spcAft>
                <a:spcPts val="600"/>
              </a:spcAft>
              <a:buFont typeface="Arial" panose="020B0604020202020204" pitchFamily="34" charset="0"/>
              <a:buChar char="•"/>
            </a:pPr>
            <a:r>
              <a:rPr lang="en-US" sz="1800" i="1" dirty="0">
                <a:solidFill>
                  <a:srgbClr val="FF0000"/>
                </a:solidFill>
                <a:latin typeface="+mn-lt"/>
              </a:rPr>
              <a:t>“free market economy and liberal democracy are ultimately victorious”</a:t>
            </a:r>
            <a:r>
              <a:rPr lang="en-US" sz="1800" dirty="0">
                <a:solidFill>
                  <a:srgbClr val="FF0000"/>
                </a:solidFill>
                <a:latin typeface="+mn-lt"/>
              </a:rPr>
              <a:t> </a:t>
            </a:r>
          </a:p>
        </p:txBody>
      </p:sp>
    </p:spTree>
    <p:extLst>
      <p:ext uri="{BB962C8B-B14F-4D97-AF65-F5344CB8AC3E}">
        <p14:creationId xmlns:p14="http://schemas.microsoft.com/office/powerpoint/2010/main" val="46806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989400" y="105310"/>
            <a:ext cx="5120114" cy="1692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lnSpc>
                <a:spcPct val="90000"/>
              </a:lnSpc>
              <a:spcBef>
                <a:spcPct val="0"/>
              </a:spcBef>
              <a:spcAft>
                <a:spcPts val="600"/>
              </a:spcAft>
            </a:pPr>
            <a:endParaRPr lang="en-US" sz="4400" dirty="0">
              <a:latin typeface="+mj-lt"/>
              <a:ea typeface="+mj-ea"/>
              <a:cs typeface="+mj-cs"/>
            </a:endParaRPr>
          </a:p>
          <a:p>
            <a:pPr eaLnBrk="1" hangingPunct="1">
              <a:lnSpc>
                <a:spcPct val="90000"/>
              </a:lnSpc>
              <a:spcBef>
                <a:spcPct val="0"/>
              </a:spcBef>
              <a:spcAft>
                <a:spcPts val="600"/>
              </a:spcAft>
            </a:pPr>
            <a:r>
              <a:rPr lang="en-US" sz="4400" dirty="0">
                <a:latin typeface="+mj-lt"/>
                <a:ea typeface="+mj-ea"/>
                <a:cs typeface="+mj-cs"/>
              </a:rPr>
              <a:t>Fukuyama, quote:</a:t>
            </a:r>
          </a:p>
          <a:p>
            <a:pPr eaLnBrk="1" hangingPunct="1">
              <a:lnSpc>
                <a:spcPct val="90000"/>
              </a:lnSpc>
              <a:spcBef>
                <a:spcPct val="0"/>
              </a:spcBef>
              <a:spcAft>
                <a:spcPts val="600"/>
              </a:spcAft>
            </a:pPr>
            <a:endParaRPr lang="en-US" sz="4400" dirty="0">
              <a:latin typeface="+mj-lt"/>
              <a:ea typeface="+mj-ea"/>
              <a:cs typeface="+mj-cs"/>
            </a:endParaRPr>
          </a:p>
        </p:txBody>
      </p:sp>
      <p:sp>
        <p:nvSpPr>
          <p:cNvPr id="2" name="Titel 1">
            <a:extLst>
              <a:ext uri="{FF2B5EF4-FFF2-40B4-BE49-F238E27FC236}">
                <a16:creationId xmlns:a16="http://schemas.microsoft.com/office/drawing/2014/main" id="{E162D024-1662-470F-B963-EB28773C676F}"/>
              </a:ext>
            </a:extLst>
          </p:cNvPr>
          <p:cNvSpPr>
            <a:spLocks noGrp="1"/>
          </p:cNvSpPr>
          <p:nvPr>
            <p:ph type="title"/>
          </p:nvPr>
        </p:nvSpPr>
        <p:spPr/>
        <p:txBody>
          <a:bodyPr/>
          <a:lstStyle/>
          <a:p>
            <a:endParaRPr lang="nl-NL" dirty="0"/>
          </a:p>
        </p:txBody>
      </p:sp>
      <p:sp>
        <p:nvSpPr>
          <p:cNvPr id="3" name="Tijdelijke aanduiding voor inhoud 2">
            <a:extLst>
              <a:ext uri="{FF2B5EF4-FFF2-40B4-BE49-F238E27FC236}">
                <a16:creationId xmlns:a16="http://schemas.microsoft.com/office/drawing/2014/main" id="{35D3D0DF-E458-4822-BAAC-A4981F11B0F8}"/>
              </a:ext>
            </a:extLst>
          </p:cNvPr>
          <p:cNvSpPr>
            <a:spLocks noGrp="1"/>
          </p:cNvSpPr>
          <p:nvPr>
            <p:ph idx="1"/>
          </p:nvPr>
        </p:nvSpPr>
        <p:spPr/>
        <p:txBody>
          <a:bodyPr>
            <a:normAutofit/>
          </a:bodyPr>
          <a:lstStyle/>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century that began full of self-confidence in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ultimate triumph</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Western liberal democracy seems at its close to be returning full circle to where it started:  not to an 'end of ideology' or a convergence between capitalism and socialism, as earlier predicted, but to an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unabashed victory</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economic and political liberalism.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triumph of the West</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the Western idea, is evident first of all in the total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exhaustion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viable systematic alternatives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Western liberalism.	&lt;&lt;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Francis Fukuyama, essay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End of History?'</a:t>
            </a:r>
            <a:r>
              <a:rPr lang="en-US" sz="1800" dirty="0">
                <a:effectLst/>
                <a:latin typeface="Calibri" panose="020F0502020204030204" pitchFamily="34" charset="0"/>
                <a:ea typeface="Calibri" panose="020F0502020204030204" pitchFamily="34" charset="0"/>
                <a:cs typeface="Times New Roman" panose="02020603050405020304" pitchFamily="18" charset="0"/>
              </a:rPr>
              <a:t>  (1989)</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nl-NL" dirty="0"/>
          </a:p>
        </p:txBody>
      </p:sp>
    </p:spTree>
    <p:extLst>
      <p:ext uri="{BB962C8B-B14F-4D97-AF65-F5344CB8AC3E}">
        <p14:creationId xmlns:p14="http://schemas.microsoft.com/office/powerpoint/2010/main" val="2794143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6F735C-EB57-4B9D-8199-D2C80227EAE5}"/>
              </a:ext>
            </a:extLst>
          </p:cNvPr>
          <p:cNvSpPr>
            <a:spLocks noGrp="1"/>
          </p:cNvSpPr>
          <p:nvPr>
            <p:ph type="title"/>
          </p:nvPr>
        </p:nvSpPr>
        <p:spPr/>
        <p:txBody>
          <a:bodyPr/>
          <a:lstStyle/>
          <a:p>
            <a:r>
              <a:rPr lang="nl-NL" dirty="0"/>
              <a:t>In navolging van Hegel en </a:t>
            </a:r>
            <a:r>
              <a:rPr lang="nl-NL" dirty="0" err="1"/>
              <a:t>Kojève</a:t>
            </a:r>
            <a:r>
              <a:rPr lang="nl-NL" dirty="0"/>
              <a:t>	</a:t>
            </a:r>
          </a:p>
        </p:txBody>
      </p:sp>
      <p:sp>
        <p:nvSpPr>
          <p:cNvPr id="3" name="Tijdelijke aanduiding voor inhoud 2">
            <a:extLst>
              <a:ext uri="{FF2B5EF4-FFF2-40B4-BE49-F238E27FC236}">
                <a16:creationId xmlns:a16="http://schemas.microsoft.com/office/drawing/2014/main" id="{7F1BD149-8EF7-4669-BF5E-D17ADC621DEB}"/>
              </a:ext>
            </a:extLst>
          </p:cNvPr>
          <p:cNvSpPr>
            <a:spLocks noGrp="1"/>
          </p:cNvSpPr>
          <p:nvPr>
            <p:ph idx="1"/>
          </p:nvPr>
        </p:nvSpPr>
        <p:spPr/>
        <p:txBody>
          <a:bodyPr/>
          <a:lstStyle/>
          <a:p>
            <a:r>
              <a:rPr lang="nl-NL" dirty="0"/>
              <a:t>Dialectiek en ontwikkeling overgenomen van Hegel</a:t>
            </a:r>
          </a:p>
          <a:p>
            <a:r>
              <a:rPr lang="nl-NL" dirty="0"/>
              <a:t>Slag bij Jena (1806) als symbool van de overwinning van liberale waarden</a:t>
            </a:r>
          </a:p>
          <a:p>
            <a:r>
              <a:rPr lang="nl-NL" dirty="0" err="1"/>
              <a:t>Kojève</a:t>
            </a:r>
            <a:r>
              <a:rPr lang="nl-NL" dirty="0"/>
              <a:t> (Russisch Franse filosoof 1902-1968) en de ideologische strijd volmaakt in het project Europa. Liberale waarden zijn geborgd in het project van de EU.</a:t>
            </a:r>
          </a:p>
          <a:p>
            <a:r>
              <a:rPr lang="nl-NL" dirty="0"/>
              <a:t>Materiële </a:t>
            </a:r>
            <a:r>
              <a:rPr lang="nl-NL" dirty="0" err="1"/>
              <a:t>vs</a:t>
            </a:r>
            <a:r>
              <a:rPr lang="nl-NL" dirty="0"/>
              <a:t> ideologische bepaaldheid (Marx </a:t>
            </a:r>
            <a:r>
              <a:rPr lang="nl-NL" dirty="0" err="1"/>
              <a:t>vs</a:t>
            </a:r>
            <a:r>
              <a:rPr lang="nl-NL" dirty="0"/>
              <a:t> Hegel/</a:t>
            </a:r>
            <a:r>
              <a:rPr lang="nl-NL" dirty="0" err="1"/>
              <a:t>Kojève</a:t>
            </a:r>
            <a:r>
              <a:rPr lang="nl-NL" dirty="0"/>
              <a:t>)</a:t>
            </a:r>
          </a:p>
        </p:txBody>
      </p:sp>
    </p:spTree>
    <p:extLst>
      <p:ext uri="{BB962C8B-B14F-4D97-AF65-F5344CB8AC3E}">
        <p14:creationId xmlns:p14="http://schemas.microsoft.com/office/powerpoint/2010/main" val="3255118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AEB7F98-32EC-40D3-89EE-C84330231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ED4A57E-A286-443A-B0A8-6EC9C4A979FE}"/>
              </a:ext>
            </a:extLst>
          </p:cNvPr>
          <p:cNvSpPr>
            <a:spLocks noGrp="1"/>
          </p:cNvSpPr>
          <p:nvPr>
            <p:ph type="title"/>
          </p:nvPr>
        </p:nvSpPr>
        <p:spPr>
          <a:xfrm>
            <a:off x="539750" y="536575"/>
            <a:ext cx="3892550" cy="1453003"/>
          </a:xfrm>
        </p:spPr>
        <p:txBody>
          <a:bodyPr wrap="square" anchor="b">
            <a:normAutofit/>
          </a:bodyPr>
          <a:lstStyle/>
          <a:p>
            <a:pPr algn="ctr"/>
            <a:r>
              <a:rPr lang="nl-NL" dirty="0"/>
              <a:t>Liberalisme</a:t>
            </a:r>
            <a:endParaRPr lang="nl-NL"/>
          </a:p>
        </p:txBody>
      </p:sp>
      <p:cxnSp>
        <p:nvCxnSpPr>
          <p:cNvPr id="30" name="Straight Connector 29">
            <a:extLst>
              <a:ext uri="{FF2B5EF4-FFF2-40B4-BE49-F238E27FC236}">
                <a16:creationId xmlns:a16="http://schemas.microsoft.com/office/drawing/2014/main" id="{79A23555-9837-466D-9123-97B89F6CA1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16025" y="242814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78DDAFF9-9F02-4E4A-9B35-F32D6B3ED6DF}"/>
              </a:ext>
            </a:extLst>
          </p:cNvPr>
          <p:cNvSpPr>
            <a:spLocks noGrp="1"/>
          </p:cNvSpPr>
          <p:nvPr>
            <p:ph idx="1"/>
          </p:nvPr>
        </p:nvSpPr>
        <p:spPr>
          <a:xfrm>
            <a:off x="285750" y="2724161"/>
            <a:ext cx="4400550" cy="3760914"/>
          </a:xfrm>
        </p:spPr>
        <p:txBody>
          <a:bodyPr>
            <a:normAutofit fontScale="55000" lnSpcReduction="20000"/>
          </a:bodyPr>
          <a:lstStyle/>
          <a:p>
            <a:pPr>
              <a:lnSpc>
                <a:spcPct val="140000"/>
              </a:lnSpc>
            </a:pPr>
            <a:r>
              <a:rPr lang="nl-NL" sz="2900" dirty="0"/>
              <a:t>17</a:t>
            </a:r>
            <a:r>
              <a:rPr lang="nl-NL" sz="2900" baseline="30000" dirty="0"/>
              <a:t>e</a:t>
            </a:r>
            <a:r>
              <a:rPr lang="nl-NL" sz="2900" dirty="0"/>
              <a:t> eeuw – Hobbes en zovele anderen.</a:t>
            </a:r>
          </a:p>
          <a:p>
            <a:pPr lvl="1">
              <a:lnSpc>
                <a:spcPct val="140000"/>
              </a:lnSpc>
            </a:pPr>
            <a:endParaRPr lang="nl-NL" sz="2900" dirty="0"/>
          </a:p>
          <a:p>
            <a:pPr lvl="1">
              <a:lnSpc>
                <a:spcPct val="140000"/>
              </a:lnSpc>
            </a:pPr>
            <a:r>
              <a:rPr lang="nl-NL" sz="2900" dirty="0"/>
              <a:t>Vrijheid, Gelijke rechten en Waardigheid van het individu</a:t>
            </a:r>
          </a:p>
          <a:p>
            <a:pPr lvl="1">
              <a:lnSpc>
                <a:spcPct val="140000"/>
              </a:lnSpc>
            </a:pPr>
            <a:endParaRPr lang="nl-NL" sz="2900" dirty="0"/>
          </a:p>
          <a:p>
            <a:pPr lvl="1">
              <a:lnSpc>
                <a:spcPct val="140000"/>
              </a:lnSpc>
            </a:pPr>
            <a:r>
              <a:rPr lang="nl-NL" sz="2900" i="0" dirty="0"/>
              <a:t>Middels</a:t>
            </a:r>
          </a:p>
          <a:p>
            <a:pPr lvl="1">
              <a:lnSpc>
                <a:spcPct val="140000"/>
              </a:lnSpc>
            </a:pPr>
            <a:endParaRPr lang="nl-NL" sz="2900" dirty="0"/>
          </a:p>
          <a:p>
            <a:pPr lvl="1">
              <a:lnSpc>
                <a:spcPct val="140000"/>
              </a:lnSpc>
            </a:pPr>
            <a:r>
              <a:rPr lang="nl-NL" sz="2900" dirty="0"/>
              <a:t>Tolerantie en de Rechtsstaat (grondrechten, o.a. op eigen bezit, gescheiden machten)</a:t>
            </a:r>
          </a:p>
          <a:p>
            <a:pPr lvl="1">
              <a:lnSpc>
                <a:spcPct val="140000"/>
              </a:lnSpc>
            </a:pPr>
            <a:endParaRPr lang="nl-NL" sz="2900" dirty="0"/>
          </a:p>
          <a:p>
            <a:pPr lvl="1">
              <a:lnSpc>
                <a:spcPct val="140000"/>
              </a:lnSpc>
            </a:pPr>
            <a:endParaRPr lang="nl-NL" sz="1100" dirty="0"/>
          </a:p>
        </p:txBody>
      </p:sp>
      <p:pic>
        <p:nvPicPr>
          <p:cNvPr id="5" name="Afbeelding 4" descr="Afbeelding met tekst, boek, verschillende&#10;&#10;Automatisch gegenereerde beschrijving">
            <a:extLst>
              <a:ext uri="{FF2B5EF4-FFF2-40B4-BE49-F238E27FC236}">
                <a16:creationId xmlns:a16="http://schemas.microsoft.com/office/drawing/2014/main" id="{AF1D3C61-E206-4C48-806C-FF476D718170}"/>
              </a:ext>
            </a:extLst>
          </p:cNvPr>
          <p:cNvPicPr>
            <a:picLocks noChangeAspect="1"/>
          </p:cNvPicPr>
          <p:nvPr/>
        </p:nvPicPr>
        <p:blipFill rotWithShape="1">
          <a:blip r:embed="rId2">
            <a:extLst>
              <a:ext uri="{28A0092B-C50C-407E-A947-70E740481C1C}">
                <a14:useLocalDpi xmlns:a14="http://schemas.microsoft.com/office/drawing/2010/main" val="0"/>
              </a:ext>
            </a:extLst>
          </a:blip>
          <a:srcRect l="7963" r="8696"/>
          <a:stretch/>
        </p:blipFill>
        <p:spPr>
          <a:xfrm>
            <a:off x="4979987" y="10"/>
            <a:ext cx="7212013" cy="6857990"/>
          </a:xfrm>
          <a:prstGeom prst="rect">
            <a:avLst/>
          </a:prstGeom>
        </p:spPr>
      </p:pic>
      <p:sp>
        <p:nvSpPr>
          <p:cNvPr id="6" name="Tekstvak 5">
            <a:extLst>
              <a:ext uri="{FF2B5EF4-FFF2-40B4-BE49-F238E27FC236}">
                <a16:creationId xmlns:a16="http://schemas.microsoft.com/office/drawing/2014/main" id="{F92FD2B2-C6AA-40F3-83CC-76530809F058}"/>
              </a:ext>
            </a:extLst>
          </p:cNvPr>
          <p:cNvSpPr txBox="1"/>
          <p:nvPr/>
        </p:nvSpPr>
        <p:spPr>
          <a:xfrm>
            <a:off x="7942082" y="6485076"/>
            <a:ext cx="4869043" cy="307777"/>
          </a:xfrm>
          <a:prstGeom prst="rect">
            <a:avLst/>
          </a:prstGeom>
          <a:noFill/>
        </p:spPr>
        <p:txBody>
          <a:bodyPr wrap="square" rtlCol="0">
            <a:spAutoFit/>
          </a:bodyPr>
          <a:lstStyle/>
          <a:p>
            <a:r>
              <a:rPr lang="nl-NL" sz="1400" dirty="0">
                <a:solidFill>
                  <a:schemeClr val="bg1"/>
                </a:solidFill>
              </a:rPr>
              <a:t>Eugène </a:t>
            </a:r>
            <a:r>
              <a:rPr lang="nl-NL" sz="1400" dirty="0" err="1">
                <a:solidFill>
                  <a:schemeClr val="bg1"/>
                </a:solidFill>
              </a:rPr>
              <a:t>Delacroux</a:t>
            </a:r>
            <a:r>
              <a:rPr lang="nl-NL" sz="1400" dirty="0">
                <a:solidFill>
                  <a:schemeClr val="bg1"/>
                </a:solidFill>
              </a:rPr>
              <a:t>, </a:t>
            </a:r>
            <a:r>
              <a:rPr lang="nl-NL" sz="1400" i="1" dirty="0">
                <a:solidFill>
                  <a:schemeClr val="bg1"/>
                </a:solidFill>
              </a:rPr>
              <a:t>de vrijheid leidt het volk, </a:t>
            </a:r>
            <a:r>
              <a:rPr lang="nl-NL" sz="1400" dirty="0">
                <a:solidFill>
                  <a:schemeClr val="bg1"/>
                </a:solidFill>
              </a:rPr>
              <a:t>1830</a:t>
            </a:r>
          </a:p>
        </p:txBody>
      </p:sp>
    </p:spTree>
    <p:extLst>
      <p:ext uri="{BB962C8B-B14F-4D97-AF65-F5344CB8AC3E}">
        <p14:creationId xmlns:p14="http://schemas.microsoft.com/office/powerpoint/2010/main" val="394944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52" name="Straight Connector 51">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55" name="Group 54">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7"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grpSp>
        <p:sp>
          <p:nvSpPr>
            <p:cNvPr id="56"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useBgFill="1">
        <p:nvSpPr>
          <p:cNvPr id="60" name="Rectangle 59">
            <a:extLst>
              <a:ext uri="{FF2B5EF4-FFF2-40B4-BE49-F238E27FC236}">
                <a16:creationId xmlns:a16="http://schemas.microsoft.com/office/drawing/2014/main" id="{72C53508-B3F0-4B95-A7BB-3FB94033C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3FE49A5-D996-4CA0-8BB5-4D90DEF0BC9E}"/>
              </a:ext>
            </a:extLst>
          </p:cNvPr>
          <p:cNvSpPr>
            <a:spLocks noGrp="1"/>
          </p:cNvSpPr>
          <p:nvPr>
            <p:ph type="title"/>
          </p:nvPr>
        </p:nvSpPr>
        <p:spPr>
          <a:xfrm>
            <a:off x="7113600" y="1311279"/>
            <a:ext cx="4060800" cy="2049502"/>
          </a:xfrm>
        </p:spPr>
        <p:txBody>
          <a:bodyPr vert="horz" lIns="91440" tIns="45720" rIns="91440" bIns="45720" rtlCol="0" anchor="b" anchorCtr="0">
            <a:normAutofit/>
          </a:bodyPr>
          <a:lstStyle/>
          <a:p>
            <a:pPr algn="ctr">
              <a:lnSpc>
                <a:spcPct val="90000"/>
              </a:lnSpc>
            </a:pPr>
            <a:r>
              <a:rPr lang="en-US" sz="2300"/>
              <a:t>Einde van de Geschiedenis, overwinning van de liberale democratie…</a:t>
            </a:r>
            <a:br>
              <a:rPr lang="en-US" sz="2300"/>
            </a:br>
            <a:br>
              <a:rPr lang="en-US" sz="2300"/>
            </a:br>
            <a:r>
              <a:rPr lang="en-US" sz="2300"/>
              <a:t>of toch niet</a:t>
            </a:r>
            <a:br>
              <a:rPr lang="en-US" sz="2300"/>
            </a:br>
            <a:r>
              <a:rPr lang="en-US" sz="2300"/>
              <a:t>cf 2001, 2011, 2016, 2022</a:t>
            </a:r>
          </a:p>
        </p:txBody>
      </p:sp>
      <p:pic>
        <p:nvPicPr>
          <p:cNvPr id="5" name="Tijdelijke aanduiding voor inhoud 4" descr="Afbeelding met kaart&#10;&#10;Automatisch gegenereerde beschrijving">
            <a:extLst>
              <a:ext uri="{FF2B5EF4-FFF2-40B4-BE49-F238E27FC236}">
                <a16:creationId xmlns:a16="http://schemas.microsoft.com/office/drawing/2014/main" id="{A6A921FA-9602-4B5F-913F-1466355678A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01" r="9107"/>
          <a:stretch/>
        </p:blipFill>
        <p:spPr>
          <a:xfrm>
            <a:off x="1411372" y="540000"/>
            <a:ext cx="3255446" cy="5778000"/>
          </a:xfrm>
          <a:prstGeom prst="rect">
            <a:avLst/>
          </a:prstGeom>
        </p:spPr>
      </p:pic>
      <p:cxnSp>
        <p:nvCxnSpPr>
          <p:cNvPr id="62" name="Straight Connector 61">
            <a:extLst>
              <a:ext uri="{FF2B5EF4-FFF2-40B4-BE49-F238E27FC236}">
                <a16:creationId xmlns:a16="http://schemas.microsoft.com/office/drawing/2014/main" id="{58EBA113-6605-4291-A31D-0BEA2EFFB5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00"/>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7DC925D4-A222-4AF4-B410-4AFDEE4557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8100000" flipH="1">
            <a:off x="6674373" y="402322"/>
            <a:ext cx="641183" cy="1069728"/>
            <a:chOff x="6484112" y="2967038"/>
            <a:chExt cx="641183" cy="1069728"/>
          </a:xfrm>
        </p:grpSpPr>
        <p:grpSp>
          <p:nvGrpSpPr>
            <p:cNvPr id="65" name="Group 64">
              <a:extLst>
                <a:ext uri="{FF2B5EF4-FFF2-40B4-BE49-F238E27FC236}">
                  <a16:creationId xmlns:a16="http://schemas.microsoft.com/office/drawing/2014/main" id="{0DBBB94E-15E5-42D1-A617-70B91FC06DD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70" name="Freeform 68">
                <a:extLst>
                  <a:ext uri="{FF2B5EF4-FFF2-40B4-BE49-F238E27FC236}">
                    <a16:creationId xmlns:a16="http://schemas.microsoft.com/office/drawing/2014/main" id="{2C81B35A-4CE9-4440-B050-12A299FA6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69">
                <a:extLst>
                  <a:ext uri="{FF2B5EF4-FFF2-40B4-BE49-F238E27FC236}">
                    <a16:creationId xmlns:a16="http://schemas.microsoft.com/office/drawing/2014/main" id="{A0D17983-4044-441A-ADBD-E035D9AE7E8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2" name="Line 70">
                <a:extLst>
                  <a:ext uri="{FF2B5EF4-FFF2-40B4-BE49-F238E27FC236}">
                    <a16:creationId xmlns:a16="http://schemas.microsoft.com/office/drawing/2014/main" id="{19F1FD06-FDAD-4A4F-BFA2-40C00615ED5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7EFDE4C0-4728-4BFA-AB30-F128558D043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7" name="Freeform 68">
                <a:extLst>
                  <a:ext uri="{FF2B5EF4-FFF2-40B4-BE49-F238E27FC236}">
                    <a16:creationId xmlns:a16="http://schemas.microsoft.com/office/drawing/2014/main" id="{1D506130-A061-4892-B4AB-FC514FF04AA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69">
                <a:extLst>
                  <a:ext uri="{FF2B5EF4-FFF2-40B4-BE49-F238E27FC236}">
                    <a16:creationId xmlns:a16="http://schemas.microsoft.com/office/drawing/2014/main" id="{49AD3E33-5B3A-488D-9055-A66F489647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69" name="Line 70">
                <a:extLst>
                  <a:ext uri="{FF2B5EF4-FFF2-40B4-BE49-F238E27FC236}">
                    <a16:creationId xmlns:a16="http://schemas.microsoft.com/office/drawing/2014/main" id="{A5CE7C61-384B-4565-8779-29E91BEF4C57}"/>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74" name="Group 73">
            <a:extLst>
              <a:ext uri="{FF2B5EF4-FFF2-40B4-BE49-F238E27FC236}">
                <a16:creationId xmlns:a16="http://schemas.microsoft.com/office/drawing/2014/main" id="{5EE5DB50-1341-4A9E-A206-967EBBDE44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8900000" flipH="1">
            <a:off x="11020476" y="5368081"/>
            <a:ext cx="641183" cy="1069728"/>
            <a:chOff x="6484112" y="2967038"/>
            <a:chExt cx="641183" cy="1069728"/>
          </a:xfrm>
        </p:grpSpPr>
        <p:grpSp>
          <p:nvGrpSpPr>
            <p:cNvPr id="75" name="Group 74">
              <a:extLst>
                <a:ext uri="{FF2B5EF4-FFF2-40B4-BE49-F238E27FC236}">
                  <a16:creationId xmlns:a16="http://schemas.microsoft.com/office/drawing/2014/main" id="{19A84626-F20C-4555-AFAF-1A2B70D3D9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80" name="Freeform 68">
                <a:extLst>
                  <a:ext uri="{FF2B5EF4-FFF2-40B4-BE49-F238E27FC236}">
                    <a16:creationId xmlns:a16="http://schemas.microsoft.com/office/drawing/2014/main" id="{561A2DEB-32E0-497B-AFF5-12455326DC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69">
                <a:extLst>
                  <a:ext uri="{FF2B5EF4-FFF2-40B4-BE49-F238E27FC236}">
                    <a16:creationId xmlns:a16="http://schemas.microsoft.com/office/drawing/2014/main" id="{F74C0FA4-7280-478C-9F0A-5C44367405D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82" name="Line 70">
                <a:extLst>
                  <a:ext uri="{FF2B5EF4-FFF2-40B4-BE49-F238E27FC236}">
                    <a16:creationId xmlns:a16="http://schemas.microsoft.com/office/drawing/2014/main" id="{6055EE13-719B-42CB-B390-656E3D7ED4B1}"/>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75">
              <a:extLst>
                <a:ext uri="{FF2B5EF4-FFF2-40B4-BE49-F238E27FC236}">
                  <a16:creationId xmlns:a16="http://schemas.microsoft.com/office/drawing/2014/main" id="{0AFE4A8F-11DC-406B-81CA-1EFF5D00CE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77" name="Freeform 68">
                <a:extLst>
                  <a:ext uri="{FF2B5EF4-FFF2-40B4-BE49-F238E27FC236}">
                    <a16:creationId xmlns:a16="http://schemas.microsoft.com/office/drawing/2014/main" id="{1220809B-3187-4A4E-B1B4-931C71836C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69">
                <a:extLst>
                  <a:ext uri="{FF2B5EF4-FFF2-40B4-BE49-F238E27FC236}">
                    <a16:creationId xmlns:a16="http://schemas.microsoft.com/office/drawing/2014/main" id="{FA8BADC2-4522-4CCB-B068-9C3AC1F1EF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a:p>
            </p:txBody>
          </p:sp>
          <p:sp>
            <p:nvSpPr>
              <p:cNvPr id="79" name="Line 70">
                <a:extLst>
                  <a:ext uri="{FF2B5EF4-FFF2-40B4-BE49-F238E27FC236}">
                    <a16:creationId xmlns:a16="http://schemas.microsoft.com/office/drawing/2014/main" id="{8507DFE2-C18B-40C2-A945-EFDD0D8EC93A}"/>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159640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F18D095-CB48-46E8-896E-A5126F016DEF}"/>
              </a:ext>
            </a:extLst>
          </p:cNvPr>
          <p:cNvSpPr>
            <a:spLocks noGrp="1"/>
          </p:cNvSpPr>
          <p:nvPr>
            <p:ph type="title"/>
          </p:nvPr>
        </p:nvSpPr>
        <p:spPr/>
        <p:txBody>
          <a:bodyPr/>
          <a:lstStyle/>
          <a:p>
            <a:r>
              <a:rPr lang="nl-NL" dirty="0"/>
              <a:t>Evolutie Liberalisme</a:t>
            </a:r>
          </a:p>
        </p:txBody>
      </p:sp>
      <p:sp>
        <p:nvSpPr>
          <p:cNvPr id="5" name="Tijdelijke aanduiding voor tekst 4">
            <a:extLst>
              <a:ext uri="{FF2B5EF4-FFF2-40B4-BE49-F238E27FC236}">
                <a16:creationId xmlns:a16="http://schemas.microsoft.com/office/drawing/2014/main" id="{3E44170B-15F9-4A72-898C-A07356ADBDDE}"/>
              </a:ext>
            </a:extLst>
          </p:cNvPr>
          <p:cNvSpPr>
            <a:spLocks noGrp="1"/>
          </p:cNvSpPr>
          <p:nvPr>
            <p:ph type="body" idx="1"/>
          </p:nvPr>
        </p:nvSpPr>
        <p:spPr/>
        <p:txBody>
          <a:bodyPr/>
          <a:lstStyle/>
          <a:p>
            <a:r>
              <a:rPr lang="nl-NL" dirty="0"/>
              <a:t>Links	</a:t>
            </a:r>
          </a:p>
        </p:txBody>
      </p:sp>
      <p:sp>
        <p:nvSpPr>
          <p:cNvPr id="6" name="Tijdelijke aanduiding voor inhoud 5">
            <a:extLst>
              <a:ext uri="{FF2B5EF4-FFF2-40B4-BE49-F238E27FC236}">
                <a16:creationId xmlns:a16="http://schemas.microsoft.com/office/drawing/2014/main" id="{7CEAB429-FFB6-4382-9BA1-C27DFA88ABA7}"/>
              </a:ext>
            </a:extLst>
          </p:cNvPr>
          <p:cNvSpPr>
            <a:spLocks noGrp="1"/>
          </p:cNvSpPr>
          <p:nvPr>
            <p:ph sz="half" idx="2"/>
          </p:nvPr>
        </p:nvSpPr>
        <p:spPr/>
        <p:txBody>
          <a:bodyPr/>
          <a:lstStyle/>
          <a:p>
            <a:r>
              <a:rPr lang="nl-NL" dirty="0"/>
              <a:t>‘Postmodernisme’</a:t>
            </a:r>
          </a:p>
          <a:p>
            <a:r>
              <a:rPr lang="nl-NL" dirty="0"/>
              <a:t>Focus persoonlijke autonomie</a:t>
            </a:r>
          </a:p>
          <a:p>
            <a:r>
              <a:rPr lang="nl-NL" dirty="0"/>
              <a:t>Progressief ‘</a:t>
            </a:r>
            <a:r>
              <a:rPr lang="nl-NL" dirty="0" err="1"/>
              <a:t>woke</a:t>
            </a:r>
            <a:r>
              <a:rPr lang="nl-NL" dirty="0"/>
              <a:t>’ wereldbeeld dat diversiteit boven gedeelde cultuur stelt.</a:t>
            </a:r>
          </a:p>
          <a:p>
            <a:endParaRPr lang="nl-NL" dirty="0"/>
          </a:p>
        </p:txBody>
      </p:sp>
      <p:sp>
        <p:nvSpPr>
          <p:cNvPr id="7" name="Tijdelijke aanduiding voor tekst 6">
            <a:extLst>
              <a:ext uri="{FF2B5EF4-FFF2-40B4-BE49-F238E27FC236}">
                <a16:creationId xmlns:a16="http://schemas.microsoft.com/office/drawing/2014/main" id="{19E0AEE5-5836-4CDE-8444-58C5ECD2781B}"/>
              </a:ext>
            </a:extLst>
          </p:cNvPr>
          <p:cNvSpPr>
            <a:spLocks noGrp="1"/>
          </p:cNvSpPr>
          <p:nvPr>
            <p:ph type="body" sz="quarter" idx="3"/>
          </p:nvPr>
        </p:nvSpPr>
        <p:spPr/>
        <p:txBody>
          <a:bodyPr/>
          <a:lstStyle/>
          <a:p>
            <a:r>
              <a:rPr lang="nl-NL" dirty="0"/>
              <a:t>Rechts</a:t>
            </a:r>
          </a:p>
        </p:txBody>
      </p:sp>
      <p:sp>
        <p:nvSpPr>
          <p:cNvPr id="8" name="Tijdelijke aanduiding voor inhoud 7">
            <a:extLst>
              <a:ext uri="{FF2B5EF4-FFF2-40B4-BE49-F238E27FC236}">
                <a16:creationId xmlns:a16="http://schemas.microsoft.com/office/drawing/2014/main" id="{0123CD75-B1F9-452F-AA99-38DE7AE13259}"/>
              </a:ext>
            </a:extLst>
          </p:cNvPr>
          <p:cNvSpPr>
            <a:spLocks noGrp="1"/>
          </p:cNvSpPr>
          <p:nvPr>
            <p:ph sz="quarter" idx="4"/>
          </p:nvPr>
        </p:nvSpPr>
        <p:spPr/>
        <p:txBody>
          <a:bodyPr>
            <a:normAutofit lnSpcReduction="10000"/>
          </a:bodyPr>
          <a:lstStyle/>
          <a:p>
            <a:r>
              <a:rPr lang="nl-NL" dirty="0"/>
              <a:t>Neoliberalisme.</a:t>
            </a:r>
          </a:p>
          <a:p>
            <a:r>
              <a:rPr lang="nl-NL" dirty="0"/>
              <a:t>Economisch liberalisme: markt als heilzaam, staat als belemmering voor groei en individuele vrijheid.</a:t>
            </a:r>
          </a:p>
          <a:p>
            <a:r>
              <a:rPr lang="nl-NL" dirty="0"/>
              <a:t>Deze </a:t>
            </a:r>
            <a:r>
              <a:rPr lang="nl-NL" dirty="0" err="1"/>
              <a:t>neoliberalisering</a:t>
            </a:r>
            <a:r>
              <a:rPr lang="nl-NL" dirty="0"/>
              <a:t> leidde tot </a:t>
            </a:r>
            <a:r>
              <a:rPr lang="nl-NL" dirty="0" err="1"/>
              <a:t>toenemene</a:t>
            </a:r>
            <a:r>
              <a:rPr lang="nl-NL" dirty="0"/>
              <a:t> welvaartskloof en opkomst populisme</a:t>
            </a:r>
          </a:p>
        </p:txBody>
      </p:sp>
    </p:spTree>
    <p:extLst>
      <p:ext uri="{BB962C8B-B14F-4D97-AF65-F5344CB8AC3E}">
        <p14:creationId xmlns:p14="http://schemas.microsoft.com/office/powerpoint/2010/main" val="2860025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B66C9CD-6BF4-44CA-8078-0BB819080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6E743C6-B178-4772-BCF7-259B49FB4DC0}"/>
              </a:ext>
            </a:extLst>
          </p:cNvPr>
          <p:cNvSpPr>
            <a:spLocks noGrp="1"/>
          </p:cNvSpPr>
          <p:nvPr>
            <p:ph type="title"/>
          </p:nvPr>
        </p:nvSpPr>
        <p:spPr>
          <a:xfrm>
            <a:off x="990000" y="395288"/>
            <a:ext cx="4078800" cy="1597753"/>
          </a:xfrm>
        </p:spPr>
        <p:txBody>
          <a:bodyPr wrap="square" anchor="b">
            <a:normAutofit/>
          </a:bodyPr>
          <a:lstStyle/>
          <a:p>
            <a:pPr algn="ctr"/>
            <a:r>
              <a:rPr lang="nl-NL" dirty="0"/>
              <a:t>Identity Politics (2018)</a:t>
            </a:r>
          </a:p>
        </p:txBody>
      </p:sp>
      <p:sp>
        <p:nvSpPr>
          <p:cNvPr id="3" name="Tijdelijke aanduiding voor inhoud 2">
            <a:extLst>
              <a:ext uri="{FF2B5EF4-FFF2-40B4-BE49-F238E27FC236}">
                <a16:creationId xmlns:a16="http://schemas.microsoft.com/office/drawing/2014/main" id="{E5FB3388-578C-44D4-A84B-501D89B7ED73}"/>
              </a:ext>
            </a:extLst>
          </p:cNvPr>
          <p:cNvSpPr>
            <a:spLocks noGrp="1"/>
          </p:cNvSpPr>
          <p:nvPr>
            <p:ph idx="1"/>
          </p:nvPr>
        </p:nvSpPr>
        <p:spPr>
          <a:xfrm>
            <a:off x="990000" y="2361601"/>
            <a:ext cx="4078800" cy="3416900"/>
          </a:xfrm>
        </p:spPr>
        <p:txBody>
          <a:bodyPr>
            <a:normAutofit/>
          </a:bodyPr>
          <a:lstStyle/>
          <a:p>
            <a:pPr marL="0" indent="0">
              <a:lnSpc>
                <a:spcPct val="140000"/>
              </a:lnSpc>
              <a:buNone/>
            </a:pPr>
            <a:r>
              <a:rPr lang="en-US" sz="1400" b="0" i="0" u="none" strike="noStrike" baseline="0" dirty="0">
                <a:latin typeface="Calibri" panose="020F0502020204030204" pitchFamily="34" charset="0"/>
              </a:rPr>
              <a:t>Now, in many democracies, the left focuses less on creating broad economic equality and more on promoting the interests of a wide variety of marginalized groups, such as ethnic minorities, immigrants and refugees, women, and LGBT people. The right, meanwhile, has redefined its core mission as the patriotic protection of traditional national identity, which is often explicitly connected to race, ethnicity, or religion. </a:t>
            </a:r>
            <a:endParaRPr lang="nl-NL" sz="1400" dirty="0"/>
          </a:p>
        </p:txBody>
      </p:sp>
      <p:cxnSp>
        <p:nvCxnSpPr>
          <p:cNvPr id="73" name="Straight Connector 72">
            <a:extLst>
              <a:ext uri="{FF2B5EF4-FFF2-40B4-BE49-F238E27FC236}">
                <a16:creationId xmlns:a16="http://schemas.microsoft.com/office/drawing/2014/main" id="{CC9CF63D-A2A3-4ECF-BC53-4B0D56918F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540033"/>
            <a:ext cx="0" cy="5778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2050" name="Picture 2" descr="De bronafbeelding bekijken">
            <a:extLst>
              <a:ext uri="{FF2B5EF4-FFF2-40B4-BE49-F238E27FC236}">
                <a16:creationId xmlns:a16="http://schemas.microsoft.com/office/drawing/2014/main" id="{0B787CDB-E9A9-4738-B686-39E01567EE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360733" y="540033"/>
            <a:ext cx="3580672" cy="577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140743"/>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docProps/app.xml><?xml version="1.0" encoding="utf-8"?>
<Properties xmlns="http://schemas.openxmlformats.org/officeDocument/2006/extended-properties" xmlns:vt="http://schemas.openxmlformats.org/officeDocument/2006/docPropsVTypes">
  <TotalTime>1170</TotalTime>
  <Words>702</Words>
  <Application>Microsoft Office PowerPoint</Application>
  <PresentationFormat>Breedbeeld</PresentationFormat>
  <Paragraphs>58</Paragraphs>
  <Slides>14</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Avenir Next LT Pro</vt:lpstr>
      <vt:lpstr>Calibri</vt:lpstr>
      <vt:lpstr>Goudy Old Style</vt:lpstr>
      <vt:lpstr>Wingdings</vt:lpstr>
      <vt:lpstr>FrostyVTI</vt:lpstr>
      <vt:lpstr>Fukuyama en de geest van 89</vt:lpstr>
      <vt:lpstr>PowerPoint-presentatie</vt:lpstr>
      <vt:lpstr>PowerPoint-presentatie</vt:lpstr>
      <vt:lpstr>PowerPoint-presentatie</vt:lpstr>
      <vt:lpstr>In navolging van Hegel en Kojève </vt:lpstr>
      <vt:lpstr>Liberalisme</vt:lpstr>
      <vt:lpstr>Einde van de Geschiedenis, overwinning van de liberale democratie…  of toch niet cf 2001, 2011, 2016, 2022</vt:lpstr>
      <vt:lpstr>Evolutie Liberalisme</vt:lpstr>
      <vt:lpstr>Identity Politics (2018)</vt:lpstr>
      <vt:lpstr>Thymos</vt:lpstr>
      <vt:lpstr>Respect at last?</vt:lpstr>
      <vt:lpstr>Identiteitspolitiek</vt:lpstr>
      <vt:lpstr>PowerPoint-presentatie</vt:lpstr>
      <vt:lpstr>Stellingen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Fukuyama en de geest van 89</dc:title>
  <dc:creator>Maanen van, Hendrie</dc:creator>
  <cp:lastModifiedBy>Maanen van, Hendrie</cp:lastModifiedBy>
  <cp:revision>2</cp:revision>
  <cp:lastPrinted>2022-03-15T15:45:30Z</cp:lastPrinted>
  <dcterms:created xsi:type="dcterms:W3CDTF">2022-03-14T20:14:51Z</dcterms:created>
  <dcterms:modified xsi:type="dcterms:W3CDTF">2022-03-15T15:45:34Z</dcterms:modified>
</cp:coreProperties>
</file>