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7" r:id="rId6"/>
    <p:sldId id="278" r:id="rId7"/>
    <p:sldId id="279" r:id="rId8"/>
    <p:sldId id="299" r:id="rId9"/>
    <p:sldId id="288" r:id="rId10"/>
    <p:sldId id="300" r:id="rId11"/>
    <p:sldId id="301" r:id="rId12"/>
    <p:sldId id="302" r:id="rId13"/>
    <p:sldId id="303" r:id="rId14"/>
    <p:sldId id="304" r:id="rId15"/>
    <p:sldId id="298" r:id="rId16"/>
    <p:sldId id="297" r:id="rId17"/>
    <p:sldId id="305" r:id="rId18"/>
    <p:sldId id="306"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913AF9-D99B-47F6-B9BC-876F73790E4D}" v="51" dt="2020-02-19T16:09:37.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7/13/2023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0694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9B23B149-D4D7-4904-92E7-CFADDE33AE93}" type="datetime1">
              <a:rPr lang="nl-NL" smtClean="0"/>
              <a:t>13-7-2023</a:t>
            </a:fld>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C4506605-309E-4812-B819-F4A906FDEFDC}" type="slidenum">
              <a:rPr lang="nl-NL"/>
              <a:pPr/>
              <a:t>‹nr.›</a:t>
            </a:fld>
            <a:endParaRPr lang="nl-NL"/>
          </a:p>
        </p:txBody>
      </p:sp>
    </p:spTree>
    <p:extLst>
      <p:ext uri="{BB962C8B-B14F-4D97-AF65-F5344CB8AC3E}">
        <p14:creationId xmlns:p14="http://schemas.microsoft.com/office/powerpoint/2010/main" val="35077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fld id="{5B923221-5589-442F-B53E-C407928BAD70}" type="datetime1">
              <a:rPr lang="nl-NL" smtClean="0"/>
              <a:t>13-7-2023</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CEDA89E7-02C2-49A6-B876-2F06035FD639}" type="slidenum">
              <a:rPr lang="nl-NL"/>
              <a:pPr/>
              <a:t>‹nr.›</a:t>
            </a:fld>
            <a:endParaRPr lang="nl-NL"/>
          </a:p>
        </p:txBody>
      </p:sp>
    </p:spTree>
    <p:extLst>
      <p:ext uri="{BB962C8B-B14F-4D97-AF65-F5344CB8AC3E}">
        <p14:creationId xmlns:p14="http://schemas.microsoft.com/office/powerpoint/2010/main" val="16045340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7/13/2023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‹nr.›</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547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gebouw, buiten, bank, zitten&#10;&#10;Automatisch gegenereerde beschrijving">
            <a:extLst>
              <a:ext uri="{FF2B5EF4-FFF2-40B4-BE49-F238E27FC236}">
                <a16:creationId xmlns:a16="http://schemas.microsoft.com/office/drawing/2014/main" id="{A355C336-BAD7-4FC1-A899-CA713F2AAB46}"/>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t="14151" b="1263"/>
          <a:stretch/>
        </p:blipFill>
        <p:spPr>
          <a:xfrm>
            <a:off x="20" y="10"/>
            <a:ext cx="12191980" cy="6857990"/>
          </a:xfrm>
          <a:prstGeom prst="rect">
            <a:avLst/>
          </a:prstGeom>
        </p:spPr>
      </p:pic>
      <p:sp>
        <p:nvSpPr>
          <p:cNvPr id="2" name="Titel 1">
            <a:extLst>
              <a:ext uri="{FF2B5EF4-FFF2-40B4-BE49-F238E27FC236}">
                <a16:creationId xmlns:a16="http://schemas.microsoft.com/office/drawing/2014/main" id="{8FB4A3BC-BAD0-4A01-A370-C755275AB23E}"/>
              </a:ext>
            </a:extLst>
          </p:cNvPr>
          <p:cNvSpPr>
            <a:spLocks noGrp="1"/>
          </p:cNvSpPr>
          <p:nvPr>
            <p:ph type="ctrTitle"/>
          </p:nvPr>
        </p:nvSpPr>
        <p:spPr>
          <a:xfrm>
            <a:off x="1097280" y="758952"/>
            <a:ext cx="10058400" cy="3566160"/>
          </a:xfrm>
        </p:spPr>
        <p:txBody>
          <a:bodyPr>
            <a:normAutofit/>
          </a:bodyPr>
          <a:lstStyle/>
          <a:p>
            <a:r>
              <a:rPr lang="nl-NL">
                <a:solidFill>
                  <a:srgbClr val="FFFFFF"/>
                </a:solidFill>
              </a:rPr>
              <a:t>Marx</a:t>
            </a:r>
          </a:p>
        </p:txBody>
      </p:sp>
      <p:sp>
        <p:nvSpPr>
          <p:cNvPr id="3" name="Ondertitel 2">
            <a:extLst>
              <a:ext uri="{FF2B5EF4-FFF2-40B4-BE49-F238E27FC236}">
                <a16:creationId xmlns:a16="http://schemas.microsoft.com/office/drawing/2014/main" id="{BFDFB6BB-276A-4CFC-B3CE-D61134656ED6}"/>
              </a:ext>
            </a:extLst>
          </p:cNvPr>
          <p:cNvSpPr>
            <a:spLocks noGrp="1"/>
          </p:cNvSpPr>
          <p:nvPr>
            <p:ph type="subTitle" idx="1"/>
          </p:nvPr>
        </p:nvSpPr>
        <p:spPr>
          <a:xfrm>
            <a:off x="1100051" y="4645152"/>
            <a:ext cx="10058400" cy="1143000"/>
          </a:xfrm>
        </p:spPr>
        <p:txBody>
          <a:bodyPr>
            <a:normAutofit/>
          </a:bodyPr>
          <a:lstStyle/>
          <a:p>
            <a:r>
              <a:rPr lang="nl-NL">
                <a:solidFill>
                  <a:srgbClr val="FFFFFF"/>
                </a:solidFill>
              </a:rPr>
              <a:t>de man die veel is en weinig heeft</a:t>
            </a:r>
          </a:p>
        </p:txBody>
      </p:sp>
      <p:cxnSp>
        <p:nvCxnSpPr>
          <p:cNvPr id="12" name="Straight Connector 11">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9922454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el 4">
            <a:extLst>
              <a:ext uri="{FF2B5EF4-FFF2-40B4-BE49-F238E27FC236}">
                <a16:creationId xmlns:a16="http://schemas.microsoft.com/office/drawing/2014/main" id="{C901E978-4844-47FB-8EC5-418C0DE08D44}"/>
              </a:ext>
            </a:extLst>
          </p:cNvPr>
          <p:cNvSpPr>
            <a:spLocks noGrp="1"/>
          </p:cNvSpPr>
          <p:nvPr>
            <p:ph type="ctrTitle"/>
          </p:nvPr>
        </p:nvSpPr>
        <p:spPr>
          <a:xfrm>
            <a:off x="6730000" y="639097"/>
            <a:ext cx="4813072" cy="3494791"/>
          </a:xfrm>
        </p:spPr>
        <p:txBody>
          <a:bodyPr>
            <a:normAutofit/>
          </a:bodyPr>
          <a:lstStyle/>
          <a:p>
            <a:r>
              <a:rPr lang="nl-NL" sz="5600"/>
              <a:t>vervreemding</a:t>
            </a:r>
          </a:p>
        </p:txBody>
      </p:sp>
      <p:sp>
        <p:nvSpPr>
          <p:cNvPr id="6" name="Ondertitel 5">
            <a:extLst>
              <a:ext uri="{FF2B5EF4-FFF2-40B4-BE49-F238E27FC236}">
                <a16:creationId xmlns:a16="http://schemas.microsoft.com/office/drawing/2014/main" id="{0C6AA364-5982-4F5D-BEE2-8E9823403A69}"/>
              </a:ext>
            </a:extLst>
          </p:cNvPr>
          <p:cNvSpPr>
            <a:spLocks noGrp="1"/>
          </p:cNvSpPr>
          <p:nvPr>
            <p:ph type="subTitle" idx="1"/>
          </p:nvPr>
        </p:nvSpPr>
        <p:spPr>
          <a:xfrm>
            <a:off x="6729999" y="4455621"/>
            <a:ext cx="4829101" cy="1238616"/>
          </a:xfrm>
        </p:spPr>
        <p:txBody>
          <a:bodyPr>
            <a:normAutofit/>
          </a:bodyPr>
          <a:lstStyle/>
          <a:p>
            <a:r>
              <a:rPr lang="nl-NL" dirty="0"/>
              <a:t>En het probleem van het kapitalisme</a:t>
            </a:r>
          </a:p>
        </p:txBody>
      </p:sp>
      <p:pic>
        <p:nvPicPr>
          <p:cNvPr id="4" name="Picture 6" descr="http://www.greatwar.nl/hahn/kapitalisme.jpg">
            <a:extLst>
              <a:ext uri="{FF2B5EF4-FFF2-40B4-BE49-F238E27FC236}">
                <a16:creationId xmlns:a16="http://schemas.microsoft.com/office/drawing/2014/main" id="{438AAFAD-00BB-4789-8813-9033CF3D8C94}"/>
              </a:ext>
            </a:extLst>
          </p:cNvPr>
          <p:cNvPicPr>
            <a:picLocks noChangeAspect="1" noChangeArrowheads="1"/>
          </p:cNvPicPr>
          <p:nvPr/>
        </p:nvPicPr>
        <p:blipFill rotWithShape="1">
          <a:blip r:embed="rId2" cstate="print"/>
          <a:srcRect t="1605" r="-2" b="-2"/>
          <a:stretch/>
        </p:blipFill>
        <p:spPr bwMode="auto">
          <a:xfrm>
            <a:off x="1" y="10"/>
            <a:ext cx="6096000" cy="6857990"/>
          </a:xfrm>
          <a:prstGeom prst="rect">
            <a:avLst/>
          </a:prstGeom>
          <a:noFill/>
        </p:spPr>
      </p:pic>
      <p:cxnSp>
        <p:nvCxnSpPr>
          <p:cNvPr id="20" name="Straight Connector 19">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294754"/>
            <a:ext cx="43891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00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598350-C138-4447-8DF0-E6035FA7574D}"/>
              </a:ext>
            </a:extLst>
          </p:cNvPr>
          <p:cNvSpPr>
            <a:spLocks noGrp="1"/>
          </p:cNvSpPr>
          <p:nvPr>
            <p:ph type="title"/>
          </p:nvPr>
        </p:nvSpPr>
        <p:spPr/>
        <p:txBody>
          <a:bodyPr/>
          <a:lstStyle/>
          <a:p>
            <a:r>
              <a:rPr lang="nl-NL" dirty="0"/>
              <a:t>Vervreemding</a:t>
            </a:r>
          </a:p>
        </p:txBody>
      </p:sp>
      <p:sp>
        <p:nvSpPr>
          <p:cNvPr id="3" name="Tijdelijke aanduiding voor inhoud 2">
            <a:extLst>
              <a:ext uri="{FF2B5EF4-FFF2-40B4-BE49-F238E27FC236}">
                <a16:creationId xmlns:a16="http://schemas.microsoft.com/office/drawing/2014/main" id="{AC5B3314-6E31-4DB0-B4C8-6B058FF1049E}"/>
              </a:ext>
            </a:extLst>
          </p:cNvPr>
          <p:cNvSpPr>
            <a:spLocks noGrp="1"/>
          </p:cNvSpPr>
          <p:nvPr>
            <p:ph idx="1"/>
          </p:nvPr>
        </p:nvSpPr>
        <p:spPr/>
        <p:txBody>
          <a:bodyPr/>
          <a:lstStyle/>
          <a:p>
            <a:r>
              <a:rPr lang="nl-NL" dirty="0"/>
              <a:t>De mens ervaart zichzelf niet als een handelend en creatief wezen in relatie met de wereld om zich heen. Vervreemding betekent passief en op afstand de wereld ervaren en daarmee jezelf niet meer verwerkelijken.</a:t>
            </a:r>
          </a:p>
          <a:p>
            <a:r>
              <a:rPr lang="nl-NL" dirty="0"/>
              <a:t>Vgl. afgoderij in OT: mensen verafgoden dingen (beelden, de staat, de kerk, een persoon, techniek); ze worden passief, zonder zichzelf nog te ervaren in zijn/haar eigen creatief handelen.</a:t>
            </a:r>
          </a:p>
          <a:p>
            <a:r>
              <a:rPr lang="nl-NL" dirty="0"/>
              <a:t>Vervreemding: de existentie, het bestaan van de mens, is vervreemd van zijn essentie. De mens is niet meer wat hij zou kunnen zijn.</a:t>
            </a:r>
          </a:p>
        </p:txBody>
      </p:sp>
    </p:spTree>
    <p:extLst>
      <p:ext uri="{BB962C8B-B14F-4D97-AF65-F5344CB8AC3E}">
        <p14:creationId xmlns:p14="http://schemas.microsoft.com/office/powerpoint/2010/main" val="1650887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946" name="Rectangle 2"/>
          <p:cNvSpPr>
            <a:spLocks noGrp="1"/>
          </p:cNvSpPr>
          <p:nvPr>
            <p:ph type="title" idx="4294967295"/>
          </p:nvPr>
        </p:nvSpPr>
        <p:spPr>
          <a:xfrm>
            <a:off x="643468" y="643467"/>
            <a:ext cx="3073550" cy="5126203"/>
          </a:xfrm>
        </p:spPr>
        <p:txBody>
          <a:bodyPr anchor="ctr">
            <a:normAutofit/>
          </a:bodyPr>
          <a:lstStyle/>
          <a:p>
            <a:pPr algn="r"/>
            <a:r>
              <a:rPr lang="nl-NL" sz="3200" dirty="0"/>
              <a:t>Kapitalisme en vervreemding </a:t>
            </a:r>
          </a:p>
        </p:txBody>
      </p:sp>
      <p:cxnSp>
        <p:nvCxnSpPr>
          <p:cNvPr id="138" name="Straight Connector 137">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82947" name="Rectangle 3"/>
          <p:cNvSpPr>
            <a:spLocks noGrp="1"/>
          </p:cNvSpPr>
          <p:nvPr>
            <p:ph type="body" idx="4294967295"/>
          </p:nvPr>
        </p:nvSpPr>
        <p:spPr>
          <a:xfrm>
            <a:off x="4363786" y="621697"/>
            <a:ext cx="6791894" cy="5147973"/>
          </a:xfrm>
        </p:spPr>
        <p:txBody>
          <a:bodyPr anchor="ctr">
            <a:normAutofit/>
          </a:bodyPr>
          <a:lstStyle/>
          <a:p>
            <a:pPr>
              <a:buFont typeface="Arial" charset="0"/>
              <a:buNone/>
            </a:pPr>
            <a:r>
              <a:rPr lang="nl-NL" i="1" dirty="0"/>
              <a:t>“The </a:t>
            </a:r>
            <a:r>
              <a:rPr lang="nl-NL" i="1" dirty="0" err="1"/>
              <a:t>less</a:t>
            </a:r>
            <a:r>
              <a:rPr lang="nl-NL" i="1" dirty="0"/>
              <a:t> </a:t>
            </a:r>
            <a:r>
              <a:rPr lang="nl-NL" i="1" dirty="0" err="1"/>
              <a:t>you</a:t>
            </a:r>
            <a:r>
              <a:rPr lang="nl-NL" i="1" dirty="0"/>
              <a:t> </a:t>
            </a:r>
            <a:r>
              <a:rPr lang="nl-NL" i="1" dirty="0" err="1"/>
              <a:t>eat</a:t>
            </a:r>
            <a:r>
              <a:rPr lang="nl-NL" i="1" dirty="0"/>
              <a:t>, drink, </a:t>
            </a:r>
            <a:r>
              <a:rPr lang="nl-NL" i="1" dirty="0" err="1"/>
              <a:t>buy</a:t>
            </a:r>
            <a:r>
              <a:rPr lang="nl-NL" i="1" dirty="0"/>
              <a:t> </a:t>
            </a:r>
            <a:r>
              <a:rPr lang="nl-NL" i="1" dirty="0" err="1"/>
              <a:t>books</a:t>
            </a:r>
            <a:r>
              <a:rPr lang="nl-NL" i="1" dirty="0"/>
              <a:t>, go </a:t>
            </a:r>
            <a:r>
              <a:rPr lang="nl-NL" i="1" dirty="0" err="1"/>
              <a:t>to</a:t>
            </a:r>
            <a:r>
              <a:rPr lang="nl-NL" i="1" dirty="0"/>
              <a:t> </a:t>
            </a:r>
            <a:r>
              <a:rPr lang="nl-NL" i="1" dirty="0" err="1"/>
              <a:t>the</a:t>
            </a:r>
            <a:r>
              <a:rPr lang="nl-NL" i="1" dirty="0"/>
              <a:t> </a:t>
            </a:r>
            <a:r>
              <a:rPr lang="nl-NL" i="1" dirty="0" err="1"/>
              <a:t>theatre</a:t>
            </a:r>
            <a:r>
              <a:rPr lang="nl-NL" i="1" dirty="0"/>
              <a:t> or </a:t>
            </a:r>
            <a:r>
              <a:rPr lang="nl-NL" i="1" dirty="0" err="1"/>
              <a:t>to</a:t>
            </a:r>
            <a:r>
              <a:rPr lang="nl-NL" i="1" dirty="0"/>
              <a:t> </a:t>
            </a:r>
            <a:r>
              <a:rPr lang="nl-NL" i="1" dirty="0" err="1"/>
              <a:t>balls</a:t>
            </a:r>
            <a:r>
              <a:rPr lang="nl-NL" i="1" dirty="0"/>
              <a:t>, or </a:t>
            </a:r>
            <a:r>
              <a:rPr lang="nl-NL" i="1" dirty="0" err="1"/>
              <a:t>to</a:t>
            </a:r>
            <a:r>
              <a:rPr lang="nl-NL" i="1" dirty="0"/>
              <a:t> </a:t>
            </a:r>
            <a:r>
              <a:rPr lang="nl-NL" i="1" dirty="0" err="1"/>
              <a:t>the</a:t>
            </a:r>
            <a:r>
              <a:rPr lang="nl-NL" i="1" dirty="0"/>
              <a:t> pub, </a:t>
            </a:r>
            <a:r>
              <a:rPr lang="nl-NL" i="1" dirty="0" err="1"/>
              <a:t>and</a:t>
            </a:r>
            <a:r>
              <a:rPr lang="nl-NL" i="1" dirty="0"/>
              <a:t> </a:t>
            </a:r>
            <a:r>
              <a:rPr lang="nl-NL" i="1" dirty="0" err="1"/>
              <a:t>the</a:t>
            </a:r>
            <a:r>
              <a:rPr lang="nl-NL" i="1" dirty="0"/>
              <a:t> </a:t>
            </a:r>
            <a:r>
              <a:rPr lang="nl-NL" i="1" dirty="0" err="1"/>
              <a:t>less</a:t>
            </a:r>
            <a:r>
              <a:rPr lang="nl-NL" i="1" dirty="0"/>
              <a:t> </a:t>
            </a:r>
            <a:r>
              <a:rPr lang="nl-NL" i="1" dirty="0" err="1"/>
              <a:t>you</a:t>
            </a:r>
            <a:r>
              <a:rPr lang="nl-NL" i="1" dirty="0"/>
              <a:t> </a:t>
            </a:r>
            <a:r>
              <a:rPr lang="nl-NL" i="1" dirty="0" err="1"/>
              <a:t>think</a:t>
            </a:r>
            <a:r>
              <a:rPr lang="nl-NL" i="1" dirty="0"/>
              <a:t>, love, </a:t>
            </a:r>
            <a:r>
              <a:rPr lang="nl-NL" i="1" dirty="0" err="1"/>
              <a:t>theorize</a:t>
            </a:r>
            <a:r>
              <a:rPr lang="nl-NL" i="1" dirty="0"/>
              <a:t>, </a:t>
            </a:r>
            <a:r>
              <a:rPr lang="nl-NL" i="1" dirty="0" err="1"/>
              <a:t>sing</a:t>
            </a:r>
            <a:r>
              <a:rPr lang="nl-NL" i="1" dirty="0"/>
              <a:t>, </a:t>
            </a:r>
            <a:r>
              <a:rPr lang="nl-NL" i="1" dirty="0" err="1"/>
              <a:t>paint</a:t>
            </a:r>
            <a:r>
              <a:rPr lang="nl-NL" i="1" dirty="0"/>
              <a:t>, </a:t>
            </a:r>
            <a:r>
              <a:rPr lang="nl-NL" i="1" dirty="0" err="1"/>
              <a:t>fence</a:t>
            </a:r>
            <a:r>
              <a:rPr lang="nl-NL" i="1" dirty="0"/>
              <a:t>, etc., </a:t>
            </a:r>
            <a:r>
              <a:rPr lang="nl-NL" i="1" dirty="0" err="1"/>
              <a:t>the</a:t>
            </a:r>
            <a:r>
              <a:rPr lang="nl-NL" i="1" dirty="0"/>
              <a:t> more  </a:t>
            </a:r>
            <a:r>
              <a:rPr lang="nl-NL" i="1" dirty="0" err="1"/>
              <a:t>you</a:t>
            </a:r>
            <a:r>
              <a:rPr lang="nl-NL" i="1" dirty="0"/>
              <a:t> </a:t>
            </a:r>
            <a:r>
              <a:rPr lang="nl-NL" i="1" dirty="0" err="1"/>
              <a:t>will</a:t>
            </a:r>
            <a:r>
              <a:rPr lang="nl-NL" i="1" dirty="0"/>
              <a:t> </a:t>
            </a:r>
            <a:r>
              <a:rPr lang="nl-NL" i="1" dirty="0" err="1"/>
              <a:t>be</a:t>
            </a:r>
            <a:r>
              <a:rPr lang="nl-NL" i="1" dirty="0"/>
              <a:t> </a:t>
            </a:r>
            <a:r>
              <a:rPr lang="nl-NL" i="1" dirty="0" err="1"/>
              <a:t>able</a:t>
            </a:r>
            <a:r>
              <a:rPr lang="nl-NL" i="1" dirty="0"/>
              <a:t> </a:t>
            </a:r>
            <a:r>
              <a:rPr lang="nl-NL" i="1" dirty="0" err="1"/>
              <a:t>to</a:t>
            </a:r>
            <a:r>
              <a:rPr lang="nl-NL" i="1" dirty="0"/>
              <a:t> save </a:t>
            </a:r>
            <a:r>
              <a:rPr lang="nl-NL" i="1" dirty="0" err="1"/>
              <a:t>and</a:t>
            </a:r>
            <a:r>
              <a:rPr lang="nl-NL" i="1" dirty="0"/>
              <a:t> </a:t>
            </a:r>
            <a:r>
              <a:rPr lang="nl-NL" i="1" dirty="0" err="1"/>
              <a:t>the</a:t>
            </a:r>
            <a:r>
              <a:rPr lang="nl-NL" i="1" dirty="0"/>
              <a:t> </a:t>
            </a:r>
            <a:r>
              <a:rPr lang="nl-NL" i="1" dirty="0" err="1"/>
              <a:t>greater</a:t>
            </a:r>
            <a:r>
              <a:rPr lang="nl-NL" i="1" dirty="0"/>
              <a:t> </a:t>
            </a:r>
            <a:r>
              <a:rPr lang="nl-NL" i="1" dirty="0" err="1"/>
              <a:t>will</a:t>
            </a:r>
            <a:r>
              <a:rPr lang="nl-NL" i="1" dirty="0"/>
              <a:t> </a:t>
            </a:r>
            <a:r>
              <a:rPr lang="nl-NL" i="1" dirty="0" err="1"/>
              <a:t>become</a:t>
            </a:r>
            <a:r>
              <a:rPr lang="nl-NL" i="1" dirty="0"/>
              <a:t> </a:t>
            </a:r>
            <a:r>
              <a:rPr lang="nl-NL" i="1" dirty="0" err="1"/>
              <a:t>your</a:t>
            </a:r>
            <a:r>
              <a:rPr lang="nl-NL" i="1" dirty="0"/>
              <a:t> </a:t>
            </a:r>
            <a:r>
              <a:rPr lang="nl-NL" i="1" dirty="0" err="1"/>
              <a:t>capital</a:t>
            </a:r>
            <a:r>
              <a:rPr lang="nl-NL" i="1" dirty="0"/>
              <a:t>. The </a:t>
            </a:r>
            <a:r>
              <a:rPr lang="nl-NL" i="1" dirty="0" err="1"/>
              <a:t>less</a:t>
            </a:r>
            <a:r>
              <a:rPr lang="nl-NL" i="1" dirty="0"/>
              <a:t> </a:t>
            </a:r>
            <a:r>
              <a:rPr lang="nl-NL" i="1" dirty="0" err="1"/>
              <a:t>you</a:t>
            </a:r>
            <a:r>
              <a:rPr lang="nl-NL" i="1" dirty="0"/>
              <a:t> are, </a:t>
            </a:r>
            <a:r>
              <a:rPr lang="nl-NL" i="1" dirty="0" err="1"/>
              <a:t>the</a:t>
            </a:r>
            <a:r>
              <a:rPr lang="nl-NL" i="1" dirty="0"/>
              <a:t> </a:t>
            </a:r>
            <a:r>
              <a:rPr lang="nl-NL" i="1" dirty="0" err="1"/>
              <a:t>less</a:t>
            </a:r>
            <a:r>
              <a:rPr lang="nl-NL" i="1" dirty="0"/>
              <a:t> </a:t>
            </a:r>
            <a:r>
              <a:rPr lang="nl-NL" i="1" dirty="0" err="1"/>
              <a:t>you</a:t>
            </a:r>
            <a:r>
              <a:rPr lang="nl-NL" i="1" dirty="0"/>
              <a:t> </a:t>
            </a:r>
            <a:r>
              <a:rPr lang="nl-NL" i="1" dirty="0" err="1"/>
              <a:t>express</a:t>
            </a:r>
            <a:r>
              <a:rPr lang="nl-NL" i="1" dirty="0"/>
              <a:t>  </a:t>
            </a:r>
            <a:r>
              <a:rPr lang="nl-NL" i="1" dirty="0" err="1"/>
              <a:t>your</a:t>
            </a:r>
            <a:r>
              <a:rPr lang="nl-NL" i="1" dirty="0"/>
              <a:t> life , </a:t>
            </a:r>
            <a:r>
              <a:rPr lang="nl-NL" i="1" dirty="0" err="1"/>
              <a:t>the</a:t>
            </a:r>
            <a:r>
              <a:rPr lang="nl-NL" i="1" dirty="0"/>
              <a:t> more </a:t>
            </a:r>
            <a:r>
              <a:rPr lang="nl-NL" i="1" dirty="0" err="1"/>
              <a:t>you</a:t>
            </a:r>
            <a:r>
              <a:rPr lang="nl-NL" i="1" dirty="0"/>
              <a:t> have, </a:t>
            </a:r>
            <a:r>
              <a:rPr lang="nl-NL" i="1" dirty="0" err="1"/>
              <a:t>the</a:t>
            </a:r>
            <a:r>
              <a:rPr lang="nl-NL" i="1" dirty="0"/>
              <a:t> </a:t>
            </a:r>
            <a:r>
              <a:rPr lang="nl-NL" i="1" dirty="0" err="1"/>
              <a:t>greater</a:t>
            </a:r>
            <a:r>
              <a:rPr lang="nl-NL" i="1" dirty="0"/>
              <a:t> is </a:t>
            </a:r>
            <a:r>
              <a:rPr lang="nl-NL" i="1" dirty="0" err="1"/>
              <a:t>your</a:t>
            </a:r>
            <a:r>
              <a:rPr lang="nl-NL" i="1" dirty="0"/>
              <a:t> </a:t>
            </a:r>
            <a:r>
              <a:rPr lang="nl-NL" i="1" dirty="0" err="1"/>
              <a:t>alienated</a:t>
            </a:r>
            <a:r>
              <a:rPr lang="nl-NL" i="1" dirty="0"/>
              <a:t> life. </a:t>
            </a:r>
            <a:r>
              <a:rPr lang="nl-NL" i="1" dirty="0" err="1"/>
              <a:t>Everything</a:t>
            </a:r>
            <a:r>
              <a:rPr lang="nl-NL" i="1" dirty="0"/>
              <a:t> </a:t>
            </a:r>
            <a:r>
              <a:rPr lang="nl-NL" i="1" dirty="0" err="1"/>
              <a:t>the</a:t>
            </a:r>
            <a:r>
              <a:rPr lang="nl-NL" i="1" dirty="0"/>
              <a:t> economist takes </a:t>
            </a:r>
            <a:r>
              <a:rPr lang="nl-NL" i="1" dirty="0" err="1"/>
              <a:t>from</a:t>
            </a:r>
            <a:r>
              <a:rPr lang="nl-NL" i="1" dirty="0"/>
              <a:t> </a:t>
            </a:r>
            <a:r>
              <a:rPr lang="nl-NL" i="1" dirty="0" err="1"/>
              <a:t>you</a:t>
            </a:r>
            <a:r>
              <a:rPr lang="nl-NL" i="1" dirty="0"/>
              <a:t> in </a:t>
            </a:r>
            <a:r>
              <a:rPr lang="nl-NL" i="1" dirty="0" err="1"/>
              <a:t>the</a:t>
            </a:r>
            <a:r>
              <a:rPr lang="nl-NL" i="1" dirty="0"/>
              <a:t> way of life </a:t>
            </a:r>
            <a:r>
              <a:rPr lang="nl-NL" i="1" dirty="0" err="1"/>
              <a:t>and</a:t>
            </a:r>
            <a:r>
              <a:rPr lang="nl-NL" i="1" dirty="0"/>
              <a:t> </a:t>
            </a:r>
            <a:r>
              <a:rPr lang="nl-NL" i="1" dirty="0" err="1"/>
              <a:t>humanity</a:t>
            </a:r>
            <a:r>
              <a:rPr lang="nl-NL" i="1" dirty="0"/>
              <a:t>, he </a:t>
            </a:r>
            <a:r>
              <a:rPr lang="nl-NL" i="1" dirty="0" err="1"/>
              <a:t>restores</a:t>
            </a:r>
            <a:r>
              <a:rPr lang="nl-NL" i="1" dirty="0"/>
              <a:t> </a:t>
            </a:r>
            <a:r>
              <a:rPr lang="nl-NL" i="1" dirty="0" err="1"/>
              <a:t>to</a:t>
            </a:r>
            <a:r>
              <a:rPr lang="nl-NL" i="1" dirty="0"/>
              <a:t> </a:t>
            </a:r>
            <a:r>
              <a:rPr lang="nl-NL" i="1" dirty="0" err="1"/>
              <a:t>you</a:t>
            </a:r>
            <a:r>
              <a:rPr lang="nl-NL" i="1" dirty="0"/>
              <a:t> in </a:t>
            </a:r>
            <a:r>
              <a:rPr lang="nl-NL" i="1" dirty="0" err="1"/>
              <a:t>the</a:t>
            </a:r>
            <a:r>
              <a:rPr lang="nl-NL" i="1" dirty="0"/>
              <a:t> form of money </a:t>
            </a:r>
            <a:r>
              <a:rPr lang="nl-NL" i="1" dirty="0" err="1"/>
              <a:t>and</a:t>
            </a:r>
            <a:r>
              <a:rPr lang="nl-NL" i="1" dirty="0"/>
              <a:t> </a:t>
            </a:r>
            <a:r>
              <a:rPr lang="nl-NL" i="1" dirty="0" err="1"/>
              <a:t>wealth</a:t>
            </a:r>
            <a:r>
              <a:rPr lang="nl-NL" i="1" dirty="0"/>
              <a:t>.”</a:t>
            </a:r>
          </a:p>
          <a:p>
            <a:pPr>
              <a:buFont typeface="Arial" charset="0"/>
              <a:buNone/>
            </a:pPr>
            <a:endParaRPr lang="nl-NL" i="1" dirty="0"/>
          </a:p>
          <a:p>
            <a:pPr>
              <a:buFont typeface="Arial" charset="0"/>
              <a:buNone/>
            </a:pPr>
            <a:r>
              <a:rPr lang="nl-NL" sz="1400" dirty="0" err="1"/>
              <a:t>Economic</a:t>
            </a:r>
            <a:r>
              <a:rPr lang="nl-NL" sz="1400" dirty="0"/>
              <a:t> </a:t>
            </a:r>
            <a:r>
              <a:rPr lang="nl-NL" sz="1400" dirty="0" err="1"/>
              <a:t>and</a:t>
            </a:r>
            <a:r>
              <a:rPr lang="nl-NL" sz="1400" dirty="0"/>
              <a:t> </a:t>
            </a:r>
            <a:r>
              <a:rPr lang="nl-NL" sz="1400" dirty="0" err="1"/>
              <a:t>Philosophical</a:t>
            </a:r>
            <a:r>
              <a:rPr lang="nl-NL" sz="1400" dirty="0"/>
              <a:t> </a:t>
            </a:r>
            <a:r>
              <a:rPr lang="nl-NL" sz="1400" dirty="0" err="1"/>
              <a:t>Manuscripts</a:t>
            </a:r>
            <a:r>
              <a:rPr lang="nl-NL" sz="1400" dirty="0"/>
              <a:t>, 1844</a:t>
            </a:r>
          </a:p>
          <a:p>
            <a:pPr>
              <a:buFont typeface="Arial" charset="0"/>
              <a:buNone/>
            </a:pPr>
            <a:endParaRPr lang="nl-NL" i="1" dirty="0"/>
          </a:p>
        </p:txBody>
      </p:sp>
      <p:sp>
        <p:nvSpPr>
          <p:cNvPr id="140" name="Rectangle 139">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21384818"/>
      </p:ext>
    </p:extLst>
  </p:cSld>
  <p:clrMapOvr>
    <a:overrideClrMapping bg1="lt1" tx1="dk1" bg2="lt2" tx2="dk2" accent1="accent1" accent2="accent2" accent3="accent3" accent4="accent4" accent5="accent5" accent6="accent6" hlink="hlink" folHlink="folHlink"/>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1097280" y="286603"/>
            <a:ext cx="10058400" cy="1450757"/>
          </a:xfrm>
        </p:spPr>
        <p:txBody>
          <a:bodyPr rtlCol="0" anchor="ctr">
            <a:normAutofit/>
          </a:bodyPr>
          <a:lstStyle/>
          <a:p>
            <a:pPr>
              <a:defRPr/>
            </a:pPr>
            <a:r>
              <a:rPr lang="nl-NL" sz="3100" i="1">
                <a:solidFill>
                  <a:srgbClr val="FFFFFF"/>
                </a:solidFill>
              </a:rPr>
              <a:t>“Het kapitalisme is niet gericht op mensen om die te humaniseren, maar om goederen voort te brengen.”</a:t>
            </a:r>
            <a:br>
              <a:rPr lang="nl-NL" sz="3100" i="1">
                <a:solidFill>
                  <a:srgbClr val="FFFFFF"/>
                </a:solidFill>
              </a:rPr>
            </a:br>
            <a:endParaRPr lang="nl-NL" sz="3100">
              <a:solidFill>
                <a:srgbClr val="FFFFFF"/>
              </a:solidFill>
            </a:endParaRPr>
          </a:p>
        </p:txBody>
      </p:sp>
      <p:sp>
        <p:nvSpPr>
          <p:cNvPr id="3" name="Tijdelijke aanduiding voor inhoud 2"/>
          <p:cNvSpPr>
            <a:spLocks noGrp="1"/>
          </p:cNvSpPr>
          <p:nvPr>
            <p:ph idx="1"/>
          </p:nvPr>
        </p:nvSpPr>
        <p:spPr>
          <a:xfrm>
            <a:off x="1096963" y="2675694"/>
            <a:ext cx="10058400" cy="3193294"/>
          </a:xfrm>
        </p:spPr>
        <p:txBody>
          <a:bodyPr>
            <a:normAutofit/>
          </a:bodyPr>
          <a:lstStyle/>
          <a:p>
            <a:pPr marL="609600" indent="-609600">
              <a:buFontTx/>
              <a:buAutoNum type="arabicPeriod"/>
            </a:pPr>
            <a:r>
              <a:rPr lang="nl-NL"/>
              <a:t>Mens vervreemdt van het goed</a:t>
            </a:r>
          </a:p>
          <a:p>
            <a:pPr marL="609600" indent="-609600">
              <a:buFontTx/>
              <a:buAutoNum type="arabicPeriod"/>
            </a:pPr>
            <a:r>
              <a:rPr lang="nl-NL"/>
              <a:t>Mens vervreemdt van zichzelf</a:t>
            </a:r>
          </a:p>
          <a:p>
            <a:pPr marL="609600" indent="-609600">
              <a:buFontTx/>
              <a:buAutoNum type="arabicPeriod"/>
            </a:pPr>
            <a:r>
              <a:rPr lang="nl-NL"/>
              <a:t>Mensen vervreemden van elkaar</a:t>
            </a:r>
          </a:p>
          <a:p>
            <a:pPr marL="609600" indent="-609600">
              <a:buFontTx/>
              <a:buAutoNum type="arabicPeriod"/>
            </a:pPr>
            <a:r>
              <a:rPr lang="nl-NL"/>
              <a:t>Mens vervreemdt van de natuur</a:t>
            </a:r>
          </a:p>
          <a:p>
            <a:pPr marL="609600" indent="-609600">
              <a:buNone/>
            </a:pPr>
            <a:r>
              <a:rPr lang="nl-NL"/>
              <a:t>	</a:t>
            </a:r>
          </a:p>
        </p:txBody>
      </p:sp>
      <p:sp>
        <p:nvSpPr>
          <p:cNvPr id="12" name="Rectangle 11">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6736408"/>
      </p:ext>
    </p:extLst>
  </p:cSld>
  <p:clrMapOvr>
    <a:masterClrMapping/>
  </p:clrMapOvr>
  <p:transition spd="med">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08CB54FC-0B2A-4107-9A70-958B90B7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E5820B9-7860-468A-9DE9-37F22D744122}"/>
              </a:ext>
            </a:extLst>
          </p:cNvPr>
          <p:cNvSpPr>
            <a:spLocks noGrp="1"/>
          </p:cNvSpPr>
          <p:nvPr>
            <p:ph type="title"/>
          </p:nvPr>
        </p:nvSpPr>
        <p:spPr>
          <a:xfrm>
            <a:off x="6411685" y="634946"/>
            <a:ext cx="5127171" cy="1450757"/>
          </a:xfrm>
        </p:spPr>
        <p:txBody>
          <a:bodyPr>
            <a:normAutofit/>
          </a:bodyPr>
          <a:lstStyle/>
          <a:p>
            <a:r>
              <a:rPr lang="nl-NL"/>
              <a:t>Herwinnen van vrijheid</a:t>
            </a:r>
            <a:endParaRPr lang="nl-NL" dirty="0"/>
          </a:p>
        </p:txBody>
      </p:sp>
      <p:pic>
        <p:nvPicPr>
          <p:cNvPr id="5" name="Afbeelding 4" descr="Afbeelding met tekening&#10;&#10;Automatisch gegenereerde beschrijving">
            <a:extLst>
              <a:ext uri="{FF2B5EF4-FFF2-40B4-BE49-F238E27FC236}">
                <a16:creationId xmlns:a16="http://schemas.microsoft.com/office/drawing/2014/main" id="{DF86CF6C-228D-46F4-8A75-A220A41EF1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192" y="711306"/>
            <a:ext cx="5115347" cy="5115347"/>
          </a:xfrm>
          <a:prstGeom prst="rect">
            <a:avLst/>
          </a:prstGeom>
        </p:spPr>
      </p:pic>
      <p:cxnSp>
        <p:nvCxnSpPr>
          <p:cNvPr id="16" name="Straight Connector 11">
            <a:extLst>
              <a:ext uri="{FF2B5EF4-FFF2-40B4-BE49-F238E27FC236}">
                <a16:creationId xmlns:a16="http://schemas.microsoft.com/office/drawing/2014/main" id="{7855A9B5-1710-4B19-B0F1-CDFDD4ED5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4044" y="224656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30C7DDC-098C-424F-B0A9-8B8D7412D86D}"/>
              </a:ext>
            </a:extLst>
          </p:cNvPr>
          <p:cNvSpPr>
            <a:spLocks noGrp="1"/>
          </p:cNvSpPr>
          <p:nvPr>
            <p:ph idx="1"/>
          </p:nvPr>
        </p:nvSpPr>
        <p:spPr>
          <a:xfrm>
            <a:off x="6411684" y="2407436"/>
            <a:ext cx="5127172" cy="3461658"/>
          </a:xfrm>
        </p:spPr>
        <p:txBody>
          <a:bodyPr>
            <a:normAutofit lnSpcReduction="10000"/>
          </a:bodyPr>
          <a:lstStyle/>
          <a:p>
            <a:r>
              <a:rPr lang="nl-NL" sz="1800" dirty="0"/>
              <a:t>Vervreemding resulteert in een verdraaiing van waarden:</a:t>
            </a:r>
          </a:p>
          <a:p>
            <a:r>
              <a:rPr lang="nl-NL" sz="1800" dirty="0"/>
              <a:t>- winst, spaarzaamheid, competitie, soberheid als hoogste doelen in het leven.</a:t>
            </a:r>
          </a:p>
          <a:p>
            <a:r>
              <a:rPr lang="nl-NL" sz="1800" dirty="0"/>
              <a:t>Hoe de vrijheid en creativiteit terugwinnen?</a:t>
            </a:r>
          </a:p>
          <a:p>
            <a:r>
              <a:rPr lang="nl-NL" sz="1800" dirty="0"/>
              <a:t>- terug naar een goede samenleving, een socialistische, zonder autoritaire machten (kerk, staat, bourgeoisie) die de mensen onderwerpen. </a:t>
            </a:r>
          </a:p>
          <a:p>
            <a:endParaRPr lang="nl-NL" sz="1800" dirty="0"/>
          </a:p>
        </p:txBody>
      </p:sp>
      <p:sp>
        <p:nvSpPr>
          <p:cNvPr id="14" name="Rectangle 13">
            <a:extLst>
              <a:ext uri="{FF2B5EF4-FFF2-40B4-BE49-F238E27FC236}">
                <a16:creationId xmlns:a16="http://schemas.microsoft.com/office/drawing/2014/main" id="{9AA76026-5689-4584-8D93-D71D739E6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3678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6A7EB6-4F84-45DD-BB66-896D04EBE709}"/>
              </a:ext>
            </a:extLst>
          </p:cNvPr>
          <p:cNvSpPr>
            <a:spLocks noGrp="1"/>
          </p:cNvSpPr>
          <p:nvPr>
            <p:ph type="title"/>
          </p:nvPr>
        </p:nvSpPr>
        <p:spPr/>
        <p:txBody>
          <a:bodyPr/>
          <a:lstStyle/>
          <a:p>
            <a:r>
              <a:rPr lang="nl-NL" dirty="0"/>
              <a:t>Stellingen</a:t>
            </a:r>
          </a:p>
        </p:txBody>
      </p:sp>
      <p:sp>
        <p:nvSpPr>
          <p:cNvPr id="3" name="Tijdelijke aanduiding voor inhoud 2">
            <a:extLst>
              <a:ext uri="{FF2B5EF4-FFF2-40B4-BE49-F238E27FC236}">
                <a16:creationId xmlns:a16="http://schemas.microsoft.com/office/drawing/2014/main" id="{AECBDA43-5C4E-45DE-A331-0C915B22FF78}"/>
              </a:ext>
            </a:extLst>
          </p:cNvPr>
          <p:cNvSpPr>
            <a:spLocks noGrp="1"/>
          </p:cNvSpPr>
          <p:nvPr>
            <p:ph idx="1"/>
          </p:nvPr>
        </p:nvSpPr>
        <p:spPr/>
        <p:txBody>
          <a:bodyPr>
            <a:normAutofit fontScale="85000" lnSpcReduction="20000"/>
          </a:bodyPr>
          <a:lstStyle/>
          <a:p>
            <a:pPr marL="457200" indent="-457200">
              <a:buFont typeface="+mj-lt"/>
              <a:buAutoNum type="arabicPeriod"/>
            </a:pPr>
            <a:r>
              <a:rPr lang="nl-NL" dirty="0"/>
              <a:t>Arbeid is de voorwaarde voor menselijkheid. Het is daarom onzinnig om een pensioenleeftijd van 67 in te stellen.</a:t>
            </a:r>
          </a:p>
          <a:p>
            <a:pPr marL="457200" indent="-457200">
              <a:buFont typeface="+mj-lt"/>
              <a:buAutoNum type="arabicPeriod"/>
            </a:pPr>
            <a:r>
              <a:rPr lang="nl-NL" dirty="0"/>
              <a:t>Onze huidige technologische samenleving leidt tot een verregaande vervreemding van elkaar. Ondanks de belofte van toenemende verbondenheid, vervreemden de smartphones ons van elkaar.</a:t>
            </a:r>
          </a:p>
          <a:p>
            <a:pPr marL="457200" indent="-457200">
              <a:buFont typeface="+mj-lt"/>
              <a:buAutoNum type="arabicPeriod"/>
            </a:pPr>
            <a:r>
              <a:rPr lang="nl-NL" dirty="0"/>
              <a:t>De consumptiemaatschappij vervreemdt ons van onszelf. Het leven is een derdehands ervaring geworden en we vergeten zelf te leven. Toerisme en </a:t>
            </a:r>
            <a:r>
              <a:rPr lang="nl-NL" dirty="0" err="1"/>
              <a:t>Netflix</a:t>
            </a:r>
            <a:r>
              <a:rPr lang="nl-NL" dirty="0"/>
              <a:t> zijn daarom exponenten van ontmenselijking. </a:t>
            </a:r>
          </a:p>
          <a:p>
            <a:pPr marL="457200" indent="-457200">
              <a:buFont typeface="+mj-lt"/>
              <a:buAutoNum type="arabicPeriod"/>
            </a:pPr>
            <a:r>
              <a:rPr lang="nl-NL" dirty="0"/>
              <a:t>Het ideale leven is het leven in kleine woongemeenschappen die zelfvoorzienend zijn, zonder privaat eigendom.</a:t>
            </a:r>
          </a:p>
          <a:p>
            <a:pPr marL="457200" indent="-457200">
              <a:buFont typeface="+mj-lt"/>
              <a:buAutoNum type="arabicPeriod"/>
            </a:pPr>
            <a:endParaRPr lang="nl-NL" dirty="0"/>
          </a:p>
          <a:p>
            <a:r>
              <a:rPr lang="nl-NL" dirty="0"/>
              <a:t> </a:t>
            </a:r>
          </a:p>
          <a:p>
            <a:endParaRPr lang="nl-NL" dirty="0"/>
          </a:p>
        </p:txBody>
      </p:sp>
    </p:spTree>
    <p:extLst>
      <p:ext uri="{BB962C8B-B14F-4D97-AF65-F5344CB8AC3E}">
        <p14:creationId xmlns:p14="http://schemas.microsoft.com/office/powerpoint/2010/main" val="370733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9">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1">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4" name="Rectangle 13">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7" descr="marx-london-house.gif (76710 bytes)"/>
          <p:cNvPicPr>
            <a:picLocks noChangeAspect="1" noChangeArrowheads="1"/>
          </p:cNvPicPr>
          <p:nvPr/>
        </p:nvPicPr>
        <p:blipFill rotWithShape="1">
          <a:blip r:embed="rId2" cstate="print">
            <a:alphaModFix amt="35000"/>
          </a:blip>
          <a:srcRect t="10686" r="-1" b="6937"/>
          <a:stretch/>
        </p:blipFill>
        <p:spPr bwMode="auto">
          <a:xfrm>
            <a:off x="-2" y="10"/>
            <a:ext cx="6099048" cy="6857990"/>
          </a:xfrm>
          <a:prstGeom prst="rect">
            <a:avLst/>
          </a:prstGeom>
          <a:noFill/>
        </p:spPr>
      </p:pic>
      <p:pic>
        <p:nvPicPr>
          <p:cNvPr id="3" name="Picture 5" descr="trier"/>
          <p:cNvPicPr>
            <a:picLocks noChangeAspect="1" noChangeArrowheads="1"/>
          </p:cNvPicPr>
          <p:nvPr/>
        </p:nvPicPr>
        <p:blipFill rotWithShape="1">
          <a:blip r:embed="rId3" cstate="print">
            <a:alphaModFix amt="35000"/>
          </a:blip>
          <a:srcRect t="10733" r="-1" b="7620"/>
          <a:stretch/>
        </p:blipFill>
        <p:spPr bwMode="auto">
          <a:xfrm>
            <a:off x="6102224" y="10"/>
            <a:ext cx="6089777" cy="6857990"/>
          </a:xfrm>
          <a:prstGeom prst="rect">
            <a:avLst/>
          </a:prstGeom>
          <a:noFill/>
        </p:spPr>
      </p:pic>
      <p:sp>
        <p:nvSpPr>
          <p:cNvPr id="4" name="Rectangle 3"/>
          <p:cNvSpPr txBox="1">
            <a:spLocks noChangeArrowheads="1"/>
          </p:cNvSpPr>
          <p:nvPr/>
        </p:nvSpPr>
        <p:spPr bwMode="auto">
          <a:xfrm>
            <a:off x="1097280" y="758952"/>
            <a:ext cx="10058400" cy="3566160"/>
          </a:xfrm>
          <a:prstGeom prst="rect">
            <a:avLst/>
          </a:prstGeom>
        </p:spPr>
        <p:txBody>
          <a:bodyPr vert="horz" lIns="91440" tIns="45720" rIns="91440" bIns="45720" rtlCol="0" anchor="b">
            <a:normAutofit/>
          </a:bodyPr>
          <a:lstStyle/>
          <a:p>
            <a:pPr marL="342900" indent="-342900">
              <a:lnSpc>
                <a:spcPct val="90000"/>
              </a:lnSpc>
              <a:spcBef>
                <a:spcPct val="0"/>
              </a:spcBef>
              <a:spcAft>
                <a:spcPts val="600"/>
              </a:spcAft>
            </a:pPr>
            <a:r>
              <a:rPr lang="en-US" sz="4400" b="1" spc="-50" dirty="0">
                <a:solidFill>
                  <a:srgbClr val="FFFFFF"/>
                </a:solidFill>
                <a:effectLst>
                  <a:outerShdw blurRad="38100" dist="38100" dir="2700000" algn="tl">
                    <a:srgbClr val="000000">
                      <a:alpha val="43137"/>
                    </a:srgbClr>
                  </a:outerShdw>
                </a:effectLst>
                <a:latin typeface="+mj-lt"/>
                <a:ea typeface="+mj-ea"/>
                <a:cs typeface="+mj-cs"/>
              </a:rPr>
              <a:t>1818 Trier in </a:t>
            </a:r>
            <a:r>
              <a:rPr lang="en-US" sz="4400" b="1" spc="-50" dirty="0" err="1">
                <a:solidFill>
                  <a:srgbClr val="FFFFFF"/>
                </a:solidFill>
                <a:effectLst>
                  <a:outerShdw blurRad="38100" dist="38100" dir="2700000" algn="tl">
                    <a:srgbClr val="000000">
                      <a:alpha val="43137"/>
                    </a:srgbClr>
                  </a:outerShdw>
                </a:effectLst>
                <a:latin typeface="+mj-lt"/>
                <a:ea typeface="+mj-ea"/>
                <a:cs typeface="+mj-cs"/>
              </a:rPr>
              <a:t>welvarende</a:t>
            </a:r>
            <a:r>
              <a:rPr lang="en-US" sz="4400" b="1" spc="-50" dirty="0">
                <a:solidFill>
                  <a:srgbClr val="FFFFFF"/>
                </a:solidFill>
                <a:effectLst>
                  <a:outerShdw blurRad="38100" dist="38100" dir="2700000" algn="tl">
                    <a:srgbClr val="000000">
                      <a:alpha val="43137"/>
                    </a:srgbClr>
                  </a:outerShdw>
                </a:effectLst>
                <a:latin typeface="+mj-lt"/>
                <a:ea typeface="+mj-ea"/>
                <a:cs typeface="+mj-cs"/>
              </a:rPr>
              <a:t> </a:t>
            </a:r>
            <a:r>
              <a:rPr lang="en-US" sz="4400" b="1" spc="-50" dirty="0" err="1">
                <a:solidFill>
                  <a:srgbClr val="FFFFFF"/>
                </a:solidFill>
                <a:effectLst>
                  <a:outerShdw blurRad="38100" dist="38100" dir="2700000" algn="tl">
                    <a:srgbClr val="000000">
                      <a:alpha val="43137"/>
                    </a:srgbClr>
                  </a:outerShdw>
                </a:effectLst>
                <a:latin typeface="+mj-lt"/>
                <a:ea typeface="+mj-ea"/>
                <a:cs typeface="+mj-cs"/>
              </a:rPr>
              <a:t>joodse</a:t>
            </a:r>
            <a:r>
              <a:rPr lang="en-US" sz="4400" b="1" spc="-50" dirty="0">
                <a:solidFill>
                  <a:srgbClr val="FFFFFF"/>
                </a:solidFill>
                <a:effectLst>
                  <a:outerShdw blurRad="38100" dist="38100" dir="2700000" algn="tl">
                    <a:srgbClr val="000000">
                      <a:alpha val="43137"/>
                    </a:srgbClr>
                  </a:outerShdw>
                </a:effectLst>
                <a:latin typeface="+mj-lt"/>
                <a:ea typeface="+mj-ea"/>
                <a:cs typeface="+mj-cs"/>
              </a:rPr>
              <a:t> </a:t>
            </a:r>
            <a:r>
              <a:rPr lang="en-US" sz="4400" b="1" spc="-50" dirty="0" err="1">
                <a:solidFill>
                  <a:srgbClr val="FFFFFF"/>
                </a:solidFill>
                <a:effectLst>
                  <a:outerShdw blurRad="38100" dist="38100" dir="2700000" algn="tl">
                    <a:srgbClr val="000000">
                      <a:alpha val="43137"/>
                    </a:srgbClr>
                  </a:outerShdw>
                </a:effectLst>
                <a:latin typeface="+mj-lt"/>
                <a:ea typeface="+mj-ea"/>
                <a:cs typeface="+mj-cs"/>
              </a:rPr>
              <a:t>familie</a:t>
            </a:r>
            <a:endParaRPr lang="en-US" sz="4400" b="1" spc="-50" dirty="0">
              <a:solidFill>
                <a:srgbClr val="FFFFFF"/>
              </a:solidFill>
              <a:effectLst>
                <a:outerShdw blurRad="38100" dist="38100" dir="2700000" algn="tl">
                  <a:srgbClr val="000000">
                    <a:alpha val="43137"/>
                  </a:srgbClr>
                </a:outerShdw>
              </a:effectLst>
              <a:latin typeface="+mj-lt"/>
              <a:ea typeface="+mj-ea"/>
              <a:cs typeface="+mj-cs"/>
            </a:endParaRPr>
          </a:p>
          <a:p>
            <a:pPr marL="342900" indent="-342900">
              <a:lnSpc>
                <a:spcPct val="90000"/>
              </a:lnSpc>
              <a:spcBef>
                <a:spcPct val="0"/>
              </a:spcBef>
              <a:spcAft>
                <a:spcPts val="600"/>
              </a:spcAft>
            </a:pPr>
            <a:endParaRPr lang="en-US" sz="4400" b="1" spc="-50" dirty="0">
              <a:solidFill>
                <a:srgbClr val="FFFFFF"/>
              </a:solidFill>
              <a:effectLst>
                <a:outerShdw blurRad="38100" dist="38100" dir="2700000" algn="tl">
                  <a:srgbClr val="000000">
                    <a:alpha val="43137"/>
                  </a:srgbClr>
                </a:outerShdw>
              </a:effectLst>
              <a:latin typeface="+mj-lt"/>
              <a:ea typeface="+mj-ea"/>
              <a:cs typeface="+mj-cs"/>
            </a:endParaRPr>
          </a:p>
          <a:p>
            <a:pPr marL="342900" indent="-342900">
              <a:lnSpc>
                <a:spcPct val="90000"/>
              </a:lnSpc>
              <a:spcBef>
                <a:spcPct val="0"/>
              </a:spcBef>
              <a:spcAft>
                <a:spcPts val="600"/>
              </a:spcAft>
            </a:pPr>
            <a:endParaRPr lang="en-US" sz="4400" b="1" spc="-50" dirty="0">
              <a:solidFill>
                <a:srgbClr val="FFFFFF"/>
              </a:solidFill>
              <a:effectLst>
                <a:outerShdw blurRad="38100" dist="38100" dir="2700000" algn="tl">
                  <a:srgbClr val="000000">
                    <a:alpha val="43137"/>
                  </a:srgbClr>
                </a:outerShdw>
              </a:effectLst>
              <a:latin typeface="+mj-lt"/>
              <a:ea typeface="+mj-ea"/>
              <a:cs typeface="+mj-cs"/>
            </a:endParaRPr>
          </a:p>
          <a:p>
            <a:pPr marL="342900" indent="-342900">
              <a:lnSpc>
                <a:spcPct val="90000"/>
              </a:lnSpc>
              <a:spcBef>
                <a:spcPct val="0"/>
              </a:spcBef>
              <a:spcAft>
                <a:spcPts val="600"/>
              </a:spcAft>
            </a:pPr>
            <a:r>
              <a:rPr lang="en-US" sz="4400" b="1" spc="-50" dirty="0">
                <a:solidFill>
                  <a:srgbClr val="FFFFFF"/>
                </a:solidFill>
                <a:effectLst>
                  <a:outerShdw blurRad="38100" dist="38100" dir="2700000" algn="tl">
                    <a:srgbClr val="000000">
                      <a:alpha val="43137"/>
                    </a:srgbClr>
                  </a:outerShdw>
                </a:effectLst>
                <a:latin typeface="+mj-lt"/>
                <a:ea typeface="+mj-ea"/>
                <a:cs typeface="+mj-cs"/>
              </a:rPr>
              <a:t>1883 </a:t>
            </a:r>
            <a:r>
              <a:rPr lang="en-US" sz="4400" b="1" spc="-50" dirty="0" err="1">
                <a:solidFill>
                  <a:srgbClr val="FFFFFF"/>
                </a:solidFill>
                <a:effectLst>
                  <a:outerShdw blurRad="38100" dist="38100" dir="2700000" algn="tl">
                    <a:srgbClr val="000000">
                      <a:alpha val="43137"/>
                    </a:srgbClr>
                  </a:outerShdw>
                </a:effectLst>
                <a:latin typeface="+mj-lt"/>
                <a:ea typeface="+mj-ea"/>
                <a:cs typeface="+mj-cs"/>
              </a:rPr>
              <a:t>Londen</a:t>
            </a:r>
            <a:r>
              <a:rPr lang="en-US" sz="4400" b="1" spc="-50" dirty="0">
                <a:solidFill>
                  <a:srgbClr val="FFFFFF"/>
                </a:solidFill>
                <a:effectLst>
                  <a:outerShdw blurRad="38100" dist="38100" dir="2700000" algn="tl">
                    <a:srgbClr val="000000">
                      <a:alpha val="43137"/>
                    </a:srgbClr>
                  </a:outerShdw>
                </a:effectLst>
                <a:latin typeface="+mj-lt"/>
                <a:ea typeface="+mj-ea"/>
                <a:cs typeface="+mj-cs"/>
              </a:rPr>
              <a:t> - </a:t>
            </a:r>
            <a:r>
              <a:rPr lang="en-US" sz="4400" b="1" spc="-50" dirty="0" err="1">
                <a:solidFill>
                  <a:srgbClr val="FFFFFF"/>
                </a:solidFill>
                <a:effectLst>
                  <a:outerShdw blurRad="38100" dist="38100" dir="2700000" algn="tl">
                    <a:srgbClr val="000000">
                      <a:alpha val="43137"/>
                    </a:srgbClr>
                  </a:outerShdw>
                </a:effectLst>
                <a:latin typeface="+mj-lt"/>
                <a:ea typeface="+mj-ea"/>
                <a:cs typeface="+mj-cs"/>
              </a:rPr>
              <a:t>achterstandsbuurt</a:t>
            </a:r>
            <a:r>
              <a:rPr lang="en-US" sz="4400" b="1" spc="-50" dirty="0">
                <a:solidFill>
                  <a:srgbClr val="FFFFFF"/>
                </a:solidFill>
                <a:effectLst>
                  <a:outerShdw blurRad="38100" dist="38100" dir="2700000" algn="tl">
                    <a:srgbClr val="000000">
                      <a:alpha val="43137"/>
                    </a:srgbClr>
                  </a:outerShdw>
                </a:effectLst>
                <a:latin typeface="+mj-lt"/>
                <a:ea typeface="+mj-ea"/>
                <a:cs typeface="+mj-cs"/>
              </a:rPr>
              <a:t> </a:t>
            </a:r>
          </a:p>
        </p:txBody>
      </p:sp>
      <p:cxnSp>
        <p:nvCxnSpPr>
          <p:cNvPr id="25" name="Straight Connector 15">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6" name="Rectangle 17">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4476752"/>
      </p:ext>
    </p:extLst>
  </p:cSld>
  <p:clrMapOvr>
    <a:overrideClrMapping bg1="dk1" tx1="lt1" bg2="dk2" tx2="lt2" accent1="accent1" accent2="accent2" accent3="accent3" accent4="accent4" accent5="accent5" accent6="accent6" hlink="hlink" folHlink="folHlink"/>
  </p:clrMapOvr>
  <p:transition spd="med">
    <p:zoom dir="in"/>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2">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itel 7">
            <a:extLst>
              <a:ext uri="{FF2B5EF4-FFF2-40B4-BE49-F238E27FC236}">
                <a16:creationId xmlns:a16="http://schemas.microsoft.com/office/drawing/2014/main" id="{649DF6FC-3AC3-4447-8631-1AA4C8597153}"/>
              </a:ext>
            </a:extLst>
          </p:cNvPr>
          <p:cNvSpPr>
            <a:spLocks noGrp="1"/>
          </p:cNvSpPr>
          <p:nvPr>
            <p:ph type="title"/>
          </p:nvPr>
        </p:nvSpPr>
        <p:spPr>
          <a:xfrm>
            <a:off x="643467" y="516835"/>
            <a:ext cx="3448259" cy="1666501"/>
          </a:xfrm>
        </p:spPr>
        <p:txBody>
          <a:bodyPr>
            <a:normAutofit/>
          </a:bodyPr>
          <a:lstStyle/>
          <a:p>
            <a:r>
              <a:rPr lang="nl-NL" sz="4000" dirty="0">
                <a:solidFill>
                  <a:srgbClr val="FFFFFF"/>
                </a:solidFill>
              </a:rPr>
              <a:t>MARX</a:t>
            </a:r>
          </a:p>
        </p:txBody>
      </p:sp>
      <p:cxnSp>
        <p:nvCxnSpPr>
          <p:cNvPr id="30" name="Straight Connector 24">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Tijdelijke aanduiding voor inhoud 17">
            <a:extLst>
              <a:ext uri="{FF2B5EF4-FFF2-40B4-BE49-F238E27FC236}">
                <a16:creationId xmlns:a16="http://schemas.microsoft.com/office/drawing/2014/main" id="{49873F6D-D9E1-40A8-AEAB-D5DE79C9B6AE}"/>
              </a:ext>
            </a:extLst>
          </p:cNvPr>
          <p:cNvSpPr>
            <a:spLocks noGrp="1"/>
          </p:cNvSpPr>
          <p:nvPr>
            <p:ph idx="1"/>
          </p:nvPr>
        </p:nvSpPr>
        <p:spPr>
          <a:xfrm>
            <a:off x="643467" y="2546224"/>
            <a:ext cx="3448259" cy="3342747"/>
          </a:xfrm>
          <a:prstGeom prst="rect">
            <a:avLst/>
          </a:prstGeom>
        </p:spPr>
        <p:txBody>
          <a:bodyPr>
            <a:normAutofit/>
          </a:bodyPr>
          <a:lstStyle/>
          <a:p>
            <a:pPr>
              <a:lnSpc>
                <a:spcPct val="110000"/>
              </a:lnSpc>
              <a:spcAft>
                <a:spcPts val="600"/>
              </a:spcAft>
            </a:pPr>
            <a:r>
              <a:rPr lang="nl-NL" sz="2000" dirty="0">
                <a:solidFill>
                  <a:srgbClr val="FFFFFF"/>
                </a:solidFill>
                <a:effectLst>
                  <a:outerShdw blurRad="38100" dist="38100" dir="2700000" algn="tl">
                    <a:srgbClr val="000000">
                      <a:alpha val="43137"/>
                    </a:srgbClr>
                  </a:outerShdw>
                </a:effectLst>
              </a:rPr>
              <a:t>Zwaarwichtige perfectionistische Duitse geleerde. Naar anderen onvriendelijk, jaloers en snel geïrriteerd, maar zeer toegewijd  echtgenoot en vader. </a:t>
            </a:r>
          </a:p>
        </p:txBody>
      </p:sp>
      <p:pic>
        <p:nvPicPr>
          <p:cNvPr id="4" name="Picture 4" descr="marx"/>
          <p:cNvPicPr>
            <a:picLocks noChangeAspect="1" noChangeArrowheads="1"/>
          </p:cNvPicPr>
          <p:nvPr/>
        </p:nvPicPr>
        <p:blipFill rotWithShape="1">
          <a:blip r:embed="rId2" cstate="print"/>
          <a:srcRect b="35369"/>
          <a:stretch/>
        </p:blipFill>
        <p:spPr bwMode="auto">
          <a:xfrm>
            <a:off x="4654296" y="10"/>
            <a:ext cx="7537703" cy="6857990"/>
          </a:xfrm>
          <a:prstGeom prst="rect">
            <a:avLst/>
          </a:prstGeom>
          <a:noFill/>
        </p:spPr>
      </p:pic>
    </p:spTree>
    <p:extLst>
      <p:ext uri="{BB962C8B-B14F-4D97-AF65-F5344CB8AC3E}">
        <p14:creationId xmlns:p14="http://schemas.microsoft.com/office/powerpoint/2010/main" val="2990927305"/>
      </p:ext>
    </p:extLst>
  </p:cSld>
  <p:clrMapOvr>
    <a:overrideClrMapping bg1="dk1" tx1="lt1" bg2="dk2" tx2="lt2" accent1="accent1" accent2="accent2" accent3="accent3" accent4="accent4" accent5="accent5" accent6="accent6" hlink="hlink" folHlink="folHlink"/>
  </p:clrMapOvr>
  <p:transition spd="med">
    <p:split dir="in"/>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Titel 1"/>
          <p:cNvSpPr>
            <a:spLocks noGrp="1"/>
          </p:cNvSpPr>
          <p:nvPr>
            <p:ph type="title"/>
          </p:nvPr>
        </p:nvSpPr>
        <p:spPr>
          <a:xfrm>
            <a:off x="5172074" y="286603"/>
            <a:ext cx="5983605" cy="1450757"/>
          </a:xfrm>
        </p:spPr>
        <p:txBody>
          <a:bodyPr>
            <a:normAutofit/>
          </a:bodyPr>
          <a:lstStyle/>
          <a:p>
            <a:r>
              <a:rPr lang="nl-NL" b="1"/>
              <a:t>Toen Jenny stervende was en Marx doodziek:</a:t>
            </a:r>
          </a:p>
        </p:txBody>
      </p:sp>
      <p:pic>
        <p:nvPicPr>
          <p:cNvPr id="5" name="Picture 5" descr="http://www.earthrites.org/turfing/uploads/01-526.gif">
            <a:extLst>
              <a:ext uri="{FF2B5EF4-FFF2-40B4-BE49-F238E27FC236}">
                <a16:creationId xmlns:a16="http://schemas.microsoft.com/office/drawing/2014/main" id="{E1113427-715A-4614-BA82-3780D8B58645}"/>
              </a:ext>
            </a:extLst>
          </p:cNvPr>
          <p:cNvPicPr>
            <a:picLocks noChangeAspect="1" noChangeArrowheads="1"/>
          </p:cNvPicPr>
          <p:nvPr/>
        </p:nvPicPr>
        <p:blipFill rotWithShape="1">
          <a:blip r:embed="rId2" cstate="print"/>
          <a:srcRect r="1" b="748"/>
          <a:stretch/>
        </p:blipFill>
        <p:spPr bwMode="auto">
          <a:xfrm>
            <a:off x="20" y="10"/>
            <a:ext cx="4580077" cy="6857990"/>
          </a:xfrm>
          <a:prstGeom prst="rect">
            <a:avLst/>
          </a:prstGeom>
          <a:noFill/>
        </p:spPr>
      </p:pic>
      <p:cxnSp>
        <p:nvCxnSpPr>
          <p:cNvPr id="74" name="Straight Connector 73">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483" name="Tijdelijke aanduiding voor inhoud 2"/>
          <p:cNvSpPr>
            <a:spLocks noGrp="1"/>
          </p:cNvSpPr>
          <p:nvPr>
            <p:ph idx="1"/>
          </p:nvPr>
        </p:nvSpPr>
        <p:spPr>
          <a:xfrm>
            <a:off x="5172074" y="2108201"/>
            <a:ext cx="5983606" cy="3760891"/>
          </a:xfrm>
        </p:spPr>
        <p:txBody>
          <a:bodyPr>
            <a:normAutofit fontScale="92500" lnSpcReduction="10000"/>
          </a:bodyPr>
          <a:lstStyle/>
          <a:p>
            <a:pPr>
              <a:lnSpc>
                <a:spcPct val="110000"/>
              </a:lnSpc>
              <a:buFontTx/>
              <a:buNone/>
            </a:pPr>
            <a:r>
              <a:rPr lang="nl-NL" sz="1600" i="1" dirty="0"/>
              <a:t>	</a:t>
            </a:r>
          </a:p>
          <a:p>
            <a:pPr>
              <a:lnSpc>
                <a:spcPct val="110000"/>
              </a:lnSpc>
              <a:buFontTx/>
              <a:buNone/>
            </a:pPr>
            <a:r>
              <a:rPr lang="nl-NL" sz="2000" i="1" dirty="0"/>
              <a:t>“….. Moeder lag in de grote voorkamer, de Moor in het kleine zijkamertje. Nooit zal ik vergeten toen hij zich sterk genoeg voelde om op te staan en zich naar moeders te begeven. Het was alsof zij weer samen jong waren  - zij een liefhebbend meisje, hij een vurige jongeman, gereed om samen het leven in te gaan i.p.v. een oude ziekelijke man en een stervende vrouw op het punt voor eeuwig afscheid van elkaar te nemen.”</a:t>
            </a:r>
          </a:p>
          <a:p>
            <a:pPr>
              <a:lnSpc>
                <a:spcPct val="110000"/>
              </a:lnSpc>
            </a:pPr>
            <a:endParaRPr lang="en-GB" sz="1600" i="1" dirty="0"/>
          </a:p>
          <a:p>
            <a:pPr>
              <a:lnSpc>
                <a:spcPct val="110000"/>
              </a:lnSpc>
              <a:buFont typeface="Arial" charset="0"/>
              <a:buNone/>
            </a:pPr>
            <a:r>
              <a:rPr lang="nl-NL" sz="1600" dirty="0"/>
              <a:t>Eleanor Marx</a:t>
            </a:r>
          </a:p>
        </p:txBody>
      </p:sp>
      <p:sp>
        <p:nvSpPr>
          <p:cNvPr id="2" name="Tekstvak 1">
            <a:extLst>
              <a:ext uri="{FF2B5EF4-FFF2-40B4-BE49-F238E27FC236}">
                <a16:creationId xmlns:a16="http://schemas.microsoft.com/office/drawing/2014/main" id="{96913F71-ACB2-4771-AB78-37FA022BEA98}"/>
              </a:ext>
            </a:extLst>
          </p:cNvPr>
          <p:cNvSpPr txBox="1"/>
          <p:nvPr/>
        </p:nvSpPr>
        <p:spPr>
          <a:xfrm>
            <a:off x="9120336" y="4869160"/>
            <a:ext cx="683200" cy="215444"/>
          </a:xfrm>
          <a:prstGeom prst="rect">
            <a:avLst/>
          </a:prstGeom>
          <a:noFill/>
        </p:spPr>
        <p:txBody>
          <a:bodyPr wrap="none" rtlCol="0">
            <a:spAutoFit/>
          </a:bodyPr>
          <a:lstStyle/>
          <a:p>
            <a:pPr>
              <a:spcAft>
                <a:spcPts val="600"/>
              </a:spcAft>
            </a:pPr>
            <a:r>
              <a:rPr lang="nl-NL" sz="800" dirty="0">
                <a:solidFill>
                  <a:schemeClr val="bg1">
                    <a:lumMod val="95000"/>
                  </a:schemeClr>
                </a:solidFill>
                <a:latin typeface="Arial Narrow" panose="020B0606020202030204" pitchFamily="34" charset="0"/>
              </a:rPr>
              <a:t>Eleanor Marx</a:t>
            </a:r>
            <a:endParaRPr lang="nl-NL" sz="80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3795357392"/>
      </p:ext>
    </p:extLst>
  </p:cSld>
  <p:clrMapOvr>
    <a:masterClrMapping/>
  </p:clrMapOvr>
  <p:transition spd="med">
    <p:strips dir="rd"/>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3" name="Rectangle 2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9BE8E09D-00E5-47CC-A936-7F27AAED0AB2}"/>
              </a:ext>
            </a:extLst>
          </p:cNvPr>
          <p:cNvSpPr>
            <a:spLocks noGrp="1"/>
          </p:cNvSpPr>
          <p:nvPr>
            <p:ph type="title"/>
          </p:nvPr>
        </p:nvSpPr>
        <p:spPr>
          <a:xfrm>
            <a:off x="492369" y="605896"/>
            <a:ext cx="3642309" cy="5646208"/>
          </a:xfrm>
        </p:spPr>
        <p:txBody>
          <a:bodyPr anchor="ctr">
            <a:normAutofit/>
          </a:bodyPr>
          <a:lstStyle/>
          <a:p>
            <a:r>
              <a:rPr lang="nl-NL">
                <a:solidFill>
                  <a:srgbClr val="FFFFFF"/>
                </a:solidFill>
              </a:rPr>
              <a:t>Doel van Marx’ schrijven:</a:t>
            </a:r>
            <a:endParaRPr lang="nl-NL" dirty="0">
              <a:solidFill>
                <a:srgbClr val="FFFFFF"/>
              </a:solidFill>
            </a:endParaRPr>
          </a:p>
        </p:txBody>
      </p:sp>
      <p:sp>
        <p:nvSpPr>
          <p:cNvPr id="3" name="Tijdelijke aanduiding voor inhoud 2">
            <a:extLst>
              <a:ext uri="{FF2B5EF4-FFF2-40B4-BE49-F238E27FC236}">
                <a16:creationId xmlns:a16="http://schemas.microsoft.com/office/drawing/2014/main" id="{78F611FB-C55E-40A5-B017-9CF001395D82}"/>
              </a:ext>
            </a:extLst>
          </p:cNvPr>
          <p:cNvSpPr>
            <a:spLocks noGrp="1"/>
          </p:cNvSpPr>
          <p:nvPr>
            <p:ph idx="1"/>
          </p:nvPr>
        </p:nvSpPr>
        <p:spPr>
          <a:xfrm>
            <a:off x="5231958" y="605896"/>
            <a:ext cx="5923721" cy="5646208"/>
          </a:xfrm>
        </p:spPr>
        <p:txBody>
          <a:bodyPr anchor="ctr">
            <a:normAutofit/>
          </a:bodyPr>
          <a:lstStyle/>
          <a:p>
            <a:endParaRPr lang="nl-NL" sz="2400" dirty="0"/>
          </a:p>
          <a:p>
            <a:r>
              <a:rPr lang="nl-NL" sz="2400" dirty="0"/>
              <a:t>De bevrijding van de mens uit de ketens van het economisch determinisme met als doel dat de mens  zichzelf weer kan realiseren  en in harmonie leeft met  de ander en de natuur.</a:t>
            </a:r>
          </a:p>
          <a:p>
            <a:endParaRPr lang="nl-NL" sz="2400" dirty="0"/>
          </a:p>
          <a:p>
            <a:pPr marL="0" indent="0">
              <a:buNone/>
            </a:pPr>
            <a:endParaRPr lang="nl-NL" sz="2400" dirty="0"/>
          </a:p>
        </p:txBody>
      </p:sp>
    </p:spTree>
    <p:extLst>
      <p:ext uri="{BB962C8B-B14F-4D97-AF65-F5344CB8AC3E}">
        <p14:creationId xmlns:p14="http://schemas.microsoft.com/office/powerpoint/2010/main" val="1609354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71">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30" name="Straight Connector 73">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031" name="Rectangle 75">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Rectangle 77">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6" name="Rectangle 2"/>
          <p:cNvSpPr>
            <a:spLocks noGrp="1"/>
          </p:cNvSpPr>
          <p:nvPr>
            <p:ph type="title" idx="4294967295"/>
          </p:nvPr>
        </p:nvSpPr>
        <p:spPr>
          <a:xfrm>
            <a:off x="1097280" y="286603"/>
            <a:ext cx="10058400" cy="1450757"/>
          </a:xfrm>
        </p:spPr>
        <p:txBody>
          <a:bodyPr vert="horz" lIns="91440" tIns="45720" rIns="91440" bIns="45720" rtlCol="0" anchor="ctr">
            <a:normAutofit/>
          </a:bodyPr>
          <a:lstStyle/>
          <a:p>
            <a:r>
              <a:rPr lang="en-US" sz="4800">
                <a:solidFill>
                  <a:srgbClr val="FFFFFF"/>
                </a:solidFill>
              </a:rPr>
              <a:t>Historisch materialisme</a:t>
            </a:r>
          </a:p>
        </p:txBody>
      </p:sp>
      <p:sp>
        <p:nvSpPr>
          <p:cNvPr id="1027" name="Rectangle 3"/>
          <p:cNvSpPr>
            <a:spLocks noGrp="1"/>
          </p:cNvSpPr>
          <p:nvPr>
            <p:ph type="body" idx="4294967295"/>
          </p:nvPr>
        </p:nvSpPr>
        <p:spPr>
          <a:xfrm>
            <a:off x="1096963" y="2675694"/>
            <a:ext cx="10058400" cy="3193294"/>
          </a:xfrm>
        </p:spPr>
        <p:txBody>
          <a:bodyPr vert="horz" lIns="0" tIns="45720" rIns="0" bIns="45720" rtlCol="0">
            <a:normAutofit lnSpcReduction="10000"/>
          </a:bodyPr>
          <a:lstStyle/>
          <a:p>
            <a:pPr>
              <a:lnSpc>
                <a:spcPct val="100000"/>
              </a:lnSpc>
              <a:buFont typeface="Calibri" panose="020F0502020204030204" pitchFamily="34" charset="0"/>
              <a:buNone/>
            </a:pPr>
            <a:r>
              <a:rPr lang="en-US" i="1" dirty="0"/>
              <a:t>	</a:t>
            </a:r>
            <a:r>
              <a:rPr lang="en-US" sz="2400" i="1" dirty="0"/>
              <a:t>Certain economic conditions, like those of capitalism, produce as a chief incentive the desire for money and property; other economic conditions can produce exactly the opposite desires, like those of asceticism and contempt for earthly riches, as we find them in eastern cultures and the early stages of capitalism.</a:t>
            </a:r>
          </a:p>
          <a:p>
            <a:pPr>
              <a:lnSpc>
                <a:spcPct val="100000"/>
              </a:lnSpc>
              <a:buFont typeface="Calibri" panose="020F0502020204030204" pitchFamily="34" charset="0"/>
              <a:buNone/>
            </a:pPr>
            <a:endParaRPr lang="en-US" dirty="0"/>
          </a:p>
          <a:p>
            <a:pPr>
              <a:lnSpc>
                <a:spcPct val="100000"/>
              </a:lnSpc>
              <a:buFont typeface="Calibri" panose="020F0502020204030204" pitchFamily="34" charset="0"/>
              <a:buNone/>
            </a:pPr>
            <a:endParaRPr lang="en-US" dirty="0"/>
          </a:p>
          <a:p>
            <a:pPr>
              <a:lnSpc>
                <a:spcPct val="100000"/>
              </a:lnSpc>
              <a:buFont typeface="Calibri" panose="020F0502020204030204" pitchFamily="34" charset="0"/>
              <a:buNone/>
            </a:pPr>
            <a:r>
              <a:rPr lang="en-US" dirty="0"/>
              <a:t>Das Kapital</a:t>
            </a:r>
          </a:p>
        </p:txBody>
      </p:sp>
      <p:sp>
        <p:nvSpPr>
          <p:cNvPr id="80" name="Rectangle 79">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50863934"/>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B4056F-1959-4627-A683-77F6C0603F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bed, kat, neerleggen, hond&#10;&#10;Automatisch gegenereerde beschrijving">
            <a:extLst>
              <a:ext uri="{FF2B5EF4-FFF2-40B4-BE49-F238E27FC236}">
                <a16:creationId xmlns:a16="http://schemas.microsoft.com/office/drawing/2014/main" id="{1DF9A5BD-53A3-48C2-ABA1-0464716032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613" y="643538"/>
            <a:ext cx="10697873" cy="3557043"/>
          </a:xfrm>
          <a:prstGeom prst="rect">
            <a:avLst/>
          </a:prstGeom>
        </p:spPr>
      </p:pic>
      <p:sp>
        <p:nvSpPr>
          <p:cNvPr id="12" name="Rectangle 11">
            <a:extLst>
              <a:ext uri="{FF2B5EF4-FFF2-40B4-BE49-F238E27FC236}">
                <a16:creationId xmlns:a16="http://schemas.microsoft.com/office/drawing/2014/main" id="{D8D7349B-C9FA-4FCE-A1FF-948F460A3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554906"/>
            <a:ext cx="12188952" cy="230309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1D02A8C9-48B7-4396-808D-BFA75F69BCCD}"/>
              </a:ext>
            </a:extLst>
          </p:cNvPr>
          <p:cNvSpPr>
            <a:spLocks noGrp="1"/>
          </p:cNvSpPr>
          <p:nvPr>
            <p:ph type="title"/>
          </p:nvPr>
        </p:nvSpPr>
        <p:spPr>
          <a:xfrm>
            <a:off x="633998" y="4905301"/>
            <a:ext cx="4988879" cy="1554485"/>
          </a:xfrm>
        </p:spPr>
        <p:txBody>
          <a:bodyPr anchor="ctr">
            <a:normAutofit/>
          </a:bodyPr>
          <a:lstStyle/>
          <a:p>
            <a:pPr algn="r"/>
            <a:r>
              <a:rPr lang="nl-NL" sz="4000">
                <a:solidFill>
                  <a:srgbClr val="FFFFFF"/>
                </a:solidFill>
              </a:rPr>
              <a:t>Menselijke driften en drijfveren</a:t>
            </a:r>
          </a:p>
        </p:txBody>
      </p:sp>
      <p:cxnSp>
        <p:nvCxnSpPr>
          <p:cNvPr id="14" name="Straight Connector 13">
            <a:extLst>
              <a:ext uri="{FF2B5EF4-FFF2-40B4-BE49-F238E27FC236}">
                <a16:creationId xmlns:a16="http://schemas.microsoft.com/office/drawing/2014/main" id="{55646586-8E5D-4A2B-BDA9-01CE28AC89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0770" y="5247564"/>
            <a:ext cx="0" cy="87345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6FAB6C2-0942-40CC-A88C-29FB6862CBEB}"/>
              </a:ext>
            </a:extLst>
          </p:cNvPr>
          <p:cNvSpPr>
            <a:spLocks noGrp="1"/>
          </p:cNvSpPr>
          <p:nvPr>
            <p:ph idx="1"/>
          </p:nvPr>
        </p:nvSpPr>
        <p:spPr>
          <a:xfrm>
            <a:off x="6064301" y="4905300"/>
            <a:ext cx="5493699" cy="1554485"/>
          </a:xfrm>
        </p:spPr>
        <p:txBody>
          <a:bodyPr anchor="ctr">
            <a:normAutofit/>
          </a:bodyPr>
          <a:lstStyle/>
          <a:p>
            <a:pPr>
              <a:lnSpc>
                <a:spcPct val="110000"/>
              </a:lnSpc>
            </a:pPr>
            <a:r>
              <a:rPr lang="nl-NL">
                <a:solidFill>
                  <a:srgbClr val="FFFFFF"/>
                </a:solidFill>
              </a:rPr>
              <a:t>Constante drijfveren: integraal onderdeel van de menselijke natuur: honger, seksualiteit, e.a.</a:t>
            </a:r>
          </a:p>
          <a:p>
            <a:pPr>
              <a:lnSpc>
                <a:spcPct val="110000"/>
              </a:lnSpc>
            </a:pPr>
            <a:r>
              <a:rPr lang="nl-NL">
                <a:solidFill>
                  <a:srgbClr val="FFFFFF"/>
                </a:solidFill>
              </a:rPr>
              <a:t>Variabele drijfveren: afhankelijk van sociale structuren in de samenleving, vb geld</a:t>
            </a:r>
          </a:p>
        </p:txBody>
      </p:sp>
      <p:sp>
        <p:nvSpPr>
          <p:cNvPr id="6" name="Tekstvak 5">
            <a:extLst>
              <a:ext uri="{FF2B5EF4-FFF2-40B4-BE49-F238E27FC236}">
                <a16:creationId xmlns:a16="http://schemas.microsoft.com/office/drawing/2014/main" id="{56843DA2-AD4D-475D-AB96-B3E417104964}"/>
              </a:ext>
            </a:extLst>
          </p:cNvPr>
          <p:cNvSpPr txBox="1"/>
          <p:nvPr/>
        </p:nvSpPr>
        <p:spPr>
          <a:xfrm>
            <a:off x="8778240" y="3967089"/>
            <a:ext cx="2630848" cy="246221"/>
          </a:xfrm>
          <a:prstGeom prst="rect">
            <a:avLst/>
          </a:prstGeom>
          <a:noFill/>
        </p:spPr>
        <p:txBody>
          <a:bodyPr wrap="none" rtlCol="0">
            <a:spAutoFit/>
          </a:bodyPr>
          <a:lstStyle/>
          <a:p>
            <a:r>
              <a:rPr lang="nl-NL" sz="1000" dirty="0"/>
              <a:t>Jef </a:t>
            </a:r>
            <a:r>
              <a:rPr lang="nl-NL" sz="1000" dirty="0" err="1"/>
              <a:t>Lambeaux</a:t>
            </a:r>
            <a:r>
              <a:rPr lang="nl-NL" sz="1000" dirty="0"/>
              <a:t>,’</a:t>
            </a:r>
            <a:r>
              <a:rPr lang="nl-NL" sz="1000" i="1" dirty="0"/>
              <a:t>de menselijke driften</a:t>
            </a:r>
            <a:r>
              <a:rPr lang="nl-NL" sz="1000" dirty="0"/>
              <a:t> 1889</a:t>
            </a:r>
          </a:p>
        </p:txBody>
      </p:sp>
    </p:spTree>
    <p:extLst>
      <p:ext uri="{BB962C8B-B14F-4D97-AF65-F5344CB8AC3E}">
        <p14:creationId xmlns:p14="http://schemas.microsoft.com/office/powerpoint/2010/main" val="1378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2B9DA-1C17-4BEE-B926-FD857B89B5D4}"/>
              </a:ext>
            </a:extLst>
          </p:cNvPr>
          <p:cNvSpPr>
            <a:spLocks noGrp="1"/>
          </p:cNvSpPr>
          <p:nvPr>
            <p:ph type="title"/>
          </p:nvPr>
        </p:nvSpPr>
        <p:spPr/>
        <p:txBody>
          <a:bodyPr/>
          <a:lstStyle/>
          <a:p>
            <a:r>
              <a:rPr lang="nl-NL" dirty="0"/>
              <a:t>De transformatie van de mens</a:t>
            </a:r>
          </a:p>
        </p:txBody>
      </p:sp>
      <p:sp>
        <p:nvSpPr>
          <p:cNvPr id="3" name="Tijdelijke aanduiding voor inhoud 2">
            <a:extLst>
              <a:ext uri="{FF2B5EF4-FFF2-40B4-BE49-F238E27FC236}">
                <a16:creationId xmlns:a16="http://schemas.microsoft.com/office/drawing/2014/main" id="{FCDFCBF9-F2C7-4700-BE8A-170C7C100312}"/>
              </a:ext>
            </a:extLst>
          </p:cNvPr>
          <p:cNvSpPr>
            <a:spLocks noGrp="1"/>
          </p:cNvSpPr>
          <p:nvPr>
            <p:ph idx="1"/>
          </p:nvPr>
        </p:nvSpPr>
        <p:spPr/>
        <p:txBody>
          <a:bodyPr>
            <a:normAutofit lnSpcReduction="10000"/>
          </a:bodyPr>
          <a:lstStyle/>
          <a:p>
            <a:r>
              <a:rPr lang="nl-NL" dirty="0"/>
              <a:t>De mens is niet statisch volgens Marx, maar hij ontwikkelt zichzelf. Hij is het  product van de geschiedenis: de geschiedenis is de geschiedenis van de </a:t>
            </a:r>
            <a:r>
              <a:rPr lang="nl-NL" dirty="0" err="1"/>
              <a:t>zelf-verwerkelijking</a:t>
            </a:r>
            <a:r>
              <a:rPr lang="nl-NL" dirty="0"/>
              <a:t> van de mens. “</a:t>
            </a:r>
            <a:r>
              <a:rPr lang="nl-NL" dirty="0" err="1"/>
              <a:t>the</a:t>
            </a:r>
            <a:r>
              <a:rPr lang="nl-NL" dirty="0"/>
              <a:t> </a:t>
            </a:r>
            <a:r>
              <a:rPr lang="nl-NL" dirty="0" err="1"/>
              <a:t>whole</a:t>
            </a:r>
            <a:r>
              <a:rPr lang="nl-NL" dirty="0"/>
              <a:t> of </a:t>
            </a:r>
            <a:r>
              <a:rPr lang="nl-NL" dirty="0" err="1"/>
              <a:t>what</a:t>
            </a:r>
            <a:r>
              <a:rPr lang="nl-NL" dirty="0"/>
              <a:t> is </a:t>
            </a:r>
            <a:r>
              <a:rPr lang="nl-NL" dirty="0" err="1"/>
              <a:t>called</a:t>
            </a:r>
            <a:r>
              <a:rPr lang="nl-NL" dirty="0"/>
              <a:t> </a:t>
            </a:r>
            <a:r>
              <a:rPr lang="nl-NL" dirty="0" err="1"/>
              <a:t>world</a:t>
            </a:r>
            <a:r>
              <a:rPr lang="nl-NL" dirty="0"/>
              <a:t> </a:t>
            </a:r>
            <a:r>
              <a:rPr lang="nl-NL" dirty="0" err="1"/>
              <a:t>history</a:t>
            </a:r>
            <a:r>
              <a:rPr lang="nl-NL" dirty="0"/>
              <a:t> is </a:t>
            </a:r>
            <a:r>
              <a:rPr lang="nl-NL" dirty="0" err="1"/>
              <a:t>nothing</a:t>
            </a:r>
            <a:r>
              <a:rPr lang="nl-NL" dirty="0"/>
              <a:t> but </a:t>
            </a:r>
            <a:r>
              <a:rPr lang="nl-NL" dirty="0" err="1"/>
              <a:t>the</a:t>
            </a:r>
            <a:r>
              <a:rPr lang="nl-NL" dirty="0"/>
              <a:t> </a:t>
            </a:r>
            <a:r>
              <a:rPr lang="nl-NL" dirty="0" err="1"/>
              <a:t>creation</a:t>
            </a:r>
            <a:r>
              <a:rPr lang="nl-NL" dirty="0"/>
              <a:t> of man </a:t>
            </a:r>
            <a:r>
              <a:rPr lang="nl-NL" dirty="0" err="1"/>
              <a:t>by</a:t>
            </a:r>
            <a:r>
              <a:rPr lang="nl-NL" dirty="0"/>
              <a:t> human </a:t>
            </a:r>
            <a:r>
              <a:rPr lang="nl-NL" dirty="0" err="1"/>
              <a:t>labor</a:t>
            </a:r>
            <a:r>
              <a:rPr lang="nl-NL" dirty="0"/>
              <a:t>.”</a:t>
            </a:r>
          </a:p>
          <a:p>
            <a:r>
              <a:rPr lang="nl-NL" dirty="0"/>
              <a:t>Door werk realiseert de mens zichzelf… realiseert hij zijn potentie – zijn essentie. Of om met Hegel te spreken: “in </a:t>
            </a:r>
            <a:r>
              <a:rPr lang="nl-NL" dirty="0" err="1"/>
              <a:t>the</a:t>
            </a:r>
            <a:r>
              <a:rPr lang="nl-NL" dirty="0"/>
              <a:t> </a:t>
            </a:r>
            <a:r>
              <a:rPr lang="nl-NL" dirty="0" err="1"/>
              <a:t>process</a:t>
            </a:r>
            <a:r>
              <a:rPr lang="nl-NL" dirty="0"/>
              <a:t> of </a:t>
            </a:r>
            <a:r>
              <a:rPr lang="nl-NL" dirty="0" err="1"/>
              <a:t>existence</a:t>
            </a:r>
            <a:r>
              <a:rPr lang="nl-NL" dirty="0"/>
              <a:t>, </a:t>
            </a:r>
            <a:r>
              <a:rPr lang="nl-NL" dirty="0" err="1"/>
              <a:t>the</a:t>
            </a:r>
            <a:r>
              <a:rPr lang="nl-NL" dirty="0"/>
              <a:t> essence is </a:t>
            </a:r>
            <a:r>
              <a:rPr lang="nl-NL" dirty="0" err="1"/>
              <a:t>realized</a:t>
            </a:r>
            <a:r>
              <a:rPr lang="nl-NL" dirty="0"/>
              <a:t>.” Deze essentie is de eenheid van het zijn en die is zowel ontologisch als historisch (wordt telkens weer gerealiseerd).</a:t>
            </a:r>
          </a:p>
          <a:p>
            <a:r>
              <a:rPr lang="nl-NL" dirty="0"/>
              <a:t>Marx: mens wordt gekarakteriseerd door het principe van beweging: zolang de mens productief is (arbeid), kan hij zijn essentie realiseren en keert hij daarnaar terug. </a:t>
            </a:r>
          </a:p>
        </p:txBody>
      </p:sp>
    </p:spTree>
    <p:extLst>
      <p:ext uri="{BB962C8B-B14F-4D97-AF65-F5344CB8AC3E}">
        <p14:creationId xmlns:p14="http://schemas.microsoft.com/office/powerpoint/2010/main" val="3171851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0E58038-8ACE-4AD9-B404-25C603550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binnen, koe, man, dragen&#10;&#10;Automatisch gegenereerde beschrijving">
            <a:extLst>
              <a:ext uri="{FF2B5EF4-FFF2-40B4-BE49-F238E27FC236}">
                <a16:creationId xmlns:a16="http://schemas.microsoft.com/office/drawing/2014/main" id="{052B87A0-875C-4479-BEBD-A7603A52B080}"/>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r="22667" b="1"/>
          <a:stretch/>
        </p:blipFill>
        <p:spPr>
          <a:xfrm>
            <a:off x="20" y="10"/>
            <a:ext cx="12191980" cy="6857990"/>
          </a:xfrm>
          <a:prstGeom prst="rect">
            <a:avLst/>
          </a:prstGeom>
        </p:spPr>
      </p:pic>
      <p:sp>
        <p:nvSpPr>
          <p:cNvPr id="2" name="Titel 1">
            <a:extLst>
              <a:ext uri="{FF2B5EF4-FFF2-40B4-BE49-F238E27FC236}">
                <a16:creationId xmlns:a16="http://schemas.microsoft.com/office/drawing/2014/main" id="{56888F61-D4C1-4D39-A741-B6E6BC99CE76}"/>
              </a:ext>
            </a:extLst>
          </p:cNvPr>
          <p:cNvSpPr>
            <a:spLocks noGrp="1"/>
          </p:cNvSpPr>
          <p:nvPr>
            <p:ph type="title"/>
          </p:nvPr>
        </p:nvSpPr>
        <p:spPr>
          <a:xfrm>
            <a:off x="1097280" y="286603"/>
            <a:ext cx="10058400" cy="1450757"/>
          </a:xfrm>
        </p:spPr>
        <p:txBody>
          <a:bodyPr>
            <a:normAutofit/>
          </a:bodyPr>
          <a:lstStyle/>
          <a:p>
            <a:r>
              <a:rPr lang="nl-NL" dirty="0"/>
              <a:t>In navolging van Spinoza, Hegel en.. Goethe</a:t>
            </a:r>
          </a:p>
        </p:txBody>
      </p:sp>
      <p:cxnSp>
        <p:nvCxnSpPr>
          <p:cNvPr id="14" name="Straight Connector 13">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910746"/>
            <a:ext cx="996696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7EE2A678-01F0-4AFB-A6E0-1A8D0705E3CA}"/>
              </a:ext>
            </a:extLst>
          </p:cNvPr>
          <p:cNvSpPr>
            <a:spLocks noGrp="1"/>
          </p:cNvSpPr>
          <p:nvPr>
            <p:ph idx="1"/>
          </p:nvPr>
        </p:nvSpPr>
        <p:spPr>
          <a:xfrm>
            <a:off x="1097280" y="2108201"/>
            <a:ext cx="10058400" cy="3760891"/>
          </a:xfrm>
        </p:spPr>
        <p:txBody>
          <a:bodyPr>
            <a:normAutofit/>
          </a:bodyPr>
          <a:lstStyle/>
          <a:p>
            <a:r>
              <a:rPr lang="en-US" dirty="0"/>
              <a:t>“neither possession, nor power, nor sensual satisfaction can fulfill man’s desire for meaning in his life. He remains in all this separate from the whole, hence unhappy. Only in being productively active can man make sense of his life, and while he thus enjoys life, he is not greedily holding on to it. He has given up the greed for having and is fulfilled by being. He is filled because he is empty; he is much, because he has little.”</a:t>
            </a:r>
          </a:p>
          <a:p>
            <a:r>
              <a:rPr lang="en-US" dirty="0"/>
              <a:t>Goethe, </a:t>
            </a:r>
            <a:r>
              <a:rPr lang="en-US" i="1" dirty="0"/>
              <a:t>Faust</a:t>
            </a:r>
            <a:endParaRPr lang="en-US" dirty="0"/>
          </a:p>
        </p:txBody>
      </p:sp>
      <p:sp>
        <p:nvSpPr>
          <p:cNvPr id="16" name="Rectangle 15">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825812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60878D906485499755AFAE4574E175" ma:contentTypeVersion="12" ma:contentTypeDescription="Een nieuw document maken." ma:contentTypeScope="" ma:versionID="2a47afe5a197995064fb228c636c2720">
  <xsd:schema xmlns:xsd="http://www.w3.org/2001/XMLSchema" xmlns:xs="http://www.w3.org/2001/XMLSchema" xmlns:p="http://schemas.microsoft.com/office/2006/metadata/properties" xmlns:ns3="276f9eee-8b93-4ca3-a770-16e201a33b52" xmlns:ns4="16272f22-747c-4979-88da-aa2e3e29bfea" targetNamespace="http://schemas.microsoft.com/office/2006/metadata/properties" ma:root="true" ma:fieldsID="4a060452586ea44188804569eff3a3a4" ns3:_="" ns4:_="">
    <xsd:import namespace="276f9eee-8b93-4ca3-a770-16e201a33b52"/>
    <xsd:import namespace="16272f22-747c-4979-88da-aa2e3e29bfe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6f9eee-8b93-4ca3-a770-16e201a33b52"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272f22-747c-4979-88da-aa2e3e29bfe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0EC4FD-8B7C-4796-823F-9FB506C7B178}">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16272f22-747c-4979-88da-aa2e3e29bfea"/>
    <ds:schemaRef ds:uri="276f9eee-8b93-4ca3-a770-16e201a33b52"/>
    <ds:schemaRef ds:uri="http://www.w3.org/XML/1998/namespace"/>
    <ds:schemaRef ds:uri="http://purl.org/dc/dcmitype/"/>
  </ds:schemaRefs>
</ds:datastoreItem>
</file>

<file path=customXml/itemProps2.xml><?xml version="1.0" encoding="utf-8"?>
<ds:datastoreItem xmlns:ds="http://schemas.openxmlformats.org/officeDocument/2006/customXml" ds:itemID="{B824ADAF-A663-4D7A-B9A2-B00C06B896DF}">
  <ds:schemaRefs>
    <ds:schemaRef ds:uri="http://schemas.microsoft.com/sharepoint/v3/contenttype/forms"/>
  </ds:schemaRefs>
</ds:datastoreItem>
</file>

<file path=customXml/itemProps3.xml><?xml version="1.0" encoding="utf-8"?>
<ds:datastoreItem xmlns:ds="http://schemas.openxmlformats.org/officeDocument/2006/customXml" ds:itemID="{25AA874E-9AED-4371-8235-3830E35F4F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6f9eee-8b93-4ca3-a770-16e201a33b52"/>
    <ds:schemaRef ds:uri="16272f22-747c-4979-88da-aa2e3e29bf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953</Words>
  <Application>Microsoft Office PowerPoint</Application>
  <PresentationFormat>Breedbeeld</PresentationFormat>
  <Paragraphs>61</Paragraphs>
  <Slides>15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Arial</vt:lpstr>
      <vt:lpstr>Arial Narrow</vt:lpstr>
      <vt:lpstr>Calibri</vt:lpstr>
      <vt:lpstr>Sagona Book</vt:lpstr>
      <vt:lpstr>Sagona ExtraLight</vt:lpstr>
      <vt:lpstr>RetrospectVTI</vt:lpstr>
      <vt:lpstr>Marx</vt:lpstr>
      <vt:lpstr>PowerPoint-presentatie</vt:lpstr>
      <vt:lpstr>MARX</vt:lpstr>
      <vt:lpstr>Toen Jenny stervende was en Marx doodziek:</vt:lpstr>
      <vt:lpstr>Doel van Marx’ schrijven:</vt:lpstr>
      <vt:lpstr>Historisch materialisme</vt:lpstr>
      <vt:lpstr>Menselijke driften en drijfveren</vt:lpstr>
      <vt:lpstr>De transformatie van de mens</vt:lpstr>
      <vt:lpstr>In navolging van Spinoza, Hegel en.. Goethe</vt:lpstr>
      <vt:lpstr>vervreemding</vt:lpstr>
      <vt:lpstr>Vervreemding</vt:lpstr>
      <vt:lpstr>Kapitalisme en vervreemding </vt:lpstr>
      <vt:lpstr>“Het kapitalisme is niet gericht op mensen om die te humaniseren, maar om goederen voort te brengen.” </vt:lpstr>
      <vt:lpstr>Herwinnen van vrijheid</vt:lpstr>
      <vt:lpstr>Stellingen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dc:title>
  <dc:creator>Maanen van, Hendrie</dc:creator>
  <cp:lastModifiedBy>Maanen van, Hendrie</cp:lastModifiedBy>
  <cp:revision>2</cp:revision>
  <dcterms:created xsi:type="dcterms:W3CDTF">2020-02-19T16:10:10Z</dcterms:created>
  <dcterms:modified xsi:type="dcterms:W3CDTF">2023-07-13T11:19:55Z</dcterms:modified>
</cp:coreProperties>
</file>