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2" r:id="rId7"/>
    <p:sldId id="267" r:id="rId8"/>
    <p:sldId id="263" r:id="rId9"/>
    <p:sldId id="264" r:id="rId10"/>
    <p:sldId id="265" r:id="rId11"/>
    <p:sldId id="261" r:id="rId12"/>
    <p:sldId id="268" r:id="rId13"/>
    <p:sldId id="26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383D0-4BBD-4603-8B3B-57160D9351C4}" v="198" dt="2022-06-20T20:22:34.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1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7C035-536F-490E-B8DB-ED73310FBF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D7701C6-D4AF-4839-A961-DE25C575A1F5}">
      <dgm:prSet/>
      <dgm:spPr/>
      <dgm:t>
        <a:bodyPr/>
        <a:lstStyle/>
        <a:p>
          <a:r>
            <a:rPr lang="nl-NL"/>
            <a:t>De soeverein stelt de staat in</a:t>
          </a:r>
          <a:endParaRPr lang="en-US"/>
        </a:p>
      </dgm:t>
    </dgm:pt>
    <dgm:pt modelId="{FD27EC0D-7A34-42C1-9A84-2E9A145A84D8}" type="parTrans" cxnId="{6421F203-8D95-4C9B-8E6B-9B054AA9A5C2}">
      <dgm:prSet/>
      <dgm:spPr/>
      <dgm:t>
        <a:bodyPr/>
        <a:lstStyle/>
        <a:p>
          <a:endParaRPr lang="en-US"/>
        </a:p>
      </dgm:t>
    </dgm:pt>
    <dgm:pt modelId="{3E7C0A43-9AC6-419F-B7BF-849646263872}" type="sibTrans" cxnId="{6421F203-8D95-4C9B-8E6B-9B054AA9A5C2}">
      <dgm:prSet/>
      <dgm:spPr/>
      <dgm:t>
        <a:bodyPr/>
        <a:lstStyle/>
        <a:p>
          <a:endParaRPr lang="en-US"/>
        </a:p>
      </dgm:t>
    </dgm:pt>
    <dgm:pt modelId="{627A676A-119D-4F0D-99BA-AE1805BA70CF}">
      <dgm:prSet/>
      <dgm:spPr/>
      <dgm:t>
        <a:bodyPr/>
        <a:lstStyle/>
        <a:p>
          <a:r>
            <a:rPr lang="nl-NL" i="1"/>
            <a:t>Non veritas, sed auctoritas facit legem </a:t>
          </a:r>
          <a:r>
            <a:rPr lang="nl-NL"/>
            <a:t>(niet de waarheid, maar het gezag maakt de wet)</a:t>
          </a:r>
          <a:endParaRPr lang="en-US"/>
        </a:p>
      </dgm:t>
    </dgm:pt>
    <dgm:pt modelId="{F931A41B-3AFE-4E93-9CC4-ABF14550B5C6}" type="parTrans" cxnId="{05D40FCA-55EB-4565-859A-FF3192645DA5}">
      <dgm:prSet/>
      <dgm:spPr/>
      <dgm:t>
        <a:bodyPr/>
        <a:lstStyle/>
        <a:p>
          <a:endParaRPr lang="en-US"/>
        </a:p>
      </dgm:t>
    </dgm:pt>
    <dgm:pt modelId="{EA59D382-B9C1-4795-9E43-EC41F4C14154}" type="sibTrans" cxnId="{05D40FCA-55EB-4565-859A-FF3192645DA5}">
      <dgm:prSet/>
      <dgm:spPr/>
      <dgm:t>
        <a:bodyPr/>
        <a:lstStyle/>
        <a:p>
          <a:endParaRPr lang="en-US"/>
        </a:p>
      </dgm:t>
    </dgm:pt>
    <dgm:pt modelId="{DE325ECC-2AB6-4F26-9FD9-5AC8E795704D}">
      <dgm:prSet/>
      <dgm:spPr/>
      <dgm:t>
        <a:bodyPr/>
        <a:lstStyle/>
        <a:p>
          <a:r>
            <a:rPr lang="nl-NL"/>
            <a:t>Macht kan niet gedeeld of gedelegeerd worden: ‘in een monarchie is er één Nero, in een democratie zijn er vele Nero’s’</a:t>
          </a:r>
          <a:endParaRPr lang="en-US"/>
        </a:p>
      </dgm:t>
    </dgm:pt>
    <dgm:pt modelId="{4C90CC5D-748F-48AC-8A00-13ED14E900A3}" type="parTrans" cxnId="{54A89BF8-22A2-4C41-BE59-F9EB95E7B12E}">
      <dgm:prSet/>
      <dgm:spPr/>
      <dgm:t>
        <a:bodyPr/>
        <a:lstStyle/>
        <a:p>
          <a:endParaRPr lang="en-US"/>
        </a:p>
      </dgm:t>
    </dgm:pt>
    <dgm:pt modelId="{9CA253DD-DCBC-4259-84D1-6CA51B4D6A86}" type="sibTrans" cxnId="{54A89BF8-22A2-4C41-BE59-F9EB95E7B12E}">
      <dgm:prSet/>
      <dgm:spPr/>
      <dgm:t>
        <a:bodyPr/>
        <a:lstStyle/>
        <a:p>
          <a:endParaRPr lang="en-US"/>
        </a:p>
      </dgm:t>
    </dgm:pt>
    <dgm:pt modelId="{EE9A808A-6258-4B1C-8EC5-0978F1F2ABBA}">
      <dgm:prSet/>
      <dgm:spPr/>
      <dgm:t>
        <a:bodyPr/>
        <a:lstStyle/>
        <a:p>
          <a:r>
            <a:rPr lang="nl-NL"/>
            <a:t>Elke opvatting die strijdig is met de vrede moet verworpen worden – </a:t>
          </a:r>
          <a:r>
            <a:rPr lang="nl-NL" i="1"/>
            <a:t>salus populi suprema lex </a:t>
          </a:r>
          <a:r>
            <a:rPr lang="nl-NL"/>
            <a:t>(het welzijn van het volk is de hoogste wet).</a:t>
          </a:r>
          <a:endParaRPr lang="en-US"/>
        </a:p>
      </dgm:t>
    </dgm:pt>
    <dgm:pt modelId="{253CDDB2-ED20-4F75-A010-5162DFE4658A}" type="parTrans" cxnId="{8F4469AA-3AF9-4860-8FE2-869821C114A0}">
      <dgm:prSet/>
      <dgm:spPr/>
      <dgm:t>
        <a:bodyPr/>
        <a:lstStyle/>
        <a:p>
          <a:endParaRPr lang="en-US"/>
        </a:p>
      </dgm:t>
    </dgm:pt>
    <dgm:pt modelId="{0D3EC64B-241F-4061-B211-D4FB14DCE6CF}" type="sibTrans" cxnId="{8F4469AA-3AF9-4860-8FE2-869821C114A0}">
      <dgm:prSet/>
      <dgm:spPr/>
      <dgm:t>
        <a:bodyPr/>
        <a:lstStyle/>
        <a:p>
          <a:endParaRPr lang="en-US"/>
        </a:p>
      </dgm:t>
    </dgm:pt>
    <dgm:pt modelId="{1284330E-D09A-48A4-8DAA-130E21274FA8}" type="pres">
      <dgm:prSet presAssocID="{9BB7C035-536F-490E-B8DB-ED73310FBFBB}" presName="linear" presStyleCnt="0">
        <dgm:presLayoutVars>
          <dgm:animLvl val="lvl"/>
          <dgm:resizeHandles val="exact"/>
        </dgm:presLayoutVars>
      </dgm:prSet>
      <dgm:spPr/>
    </dgm:pt>
    <dgm:pt modelId="{E3A345D7-8A47-4CEB-B866-B0E3376E6E77}" type="pres">
      <dgm:prSet presAssocID="{1D7701C6-D4AF-4839-A961-DE25C575A1F5}" presName="parentText" presStyleLbl="node1" presStyleIdx="0" presStyleCnt="4">
        <dgm:presLayoutVars>
          <dgm:chMax val="0"/>
          <dgm:bulletEnabled val="1"/>
        </dgm:presLayoutVars>
      </dgm:prSet>
      <dgm:spPr/>
    </dgm:pt>
    <dgm:pt modelId="{8DDE5BF3-80F0-4721-8946-5605E6DD8680}" type="pres">
      <dgm:prSet presAssocID="{3E7C0A43-9AC6-419F-B7BF-849646263872}" presName="spacer" presStyleCnt="0"/>
      <dgm:spPr/>
    </dgm:pt>
    <dgm:pt modelId="{1A422F02-300C-4E76-AA97-B1712E2E9C44}" type="pres">
      <dgm:prSet presAssocID="{627A676A-119D-4F0D-99BA-AE1805BA70CF}" presName="parentText" presStyleLbl="node1" presStyleIdx="1" presStyleCnt="4">
        <dgm:presLayoutVars>
          <dgm:chMax val="0"/>
          <dgm:bulletEnabled val="1"/>
        </dgm:presLayoutVars>
      </dgm:prSet>
      <dgm:spPr/>
    </dgm:pt>
    <dgm:pt modelId="{20858791-D2A5-42D1-84B9-E46BFEA5CB86}" type="pres">
      <dgm:prSet presAssocID="{EA59D382-B9C1-4795-9E43-EC41F4C14154}" presName="spacer" presStyleCnt="0"/>
      <dgm:spPr/>
    </dgm:pt>
    <dgm:pt modelId="{1A89B2C5-E596-4518-B9EC-BD6413D9618E}" type="pres">
      <dgm:prSet presAssocID="{DE325ECC-2AB6-4F26-9FD9-5AC8E795704D}" presName="parentText" presStyleLbl="node1" presStyleIdx="2" presStyleCnt="4">
        <dgm:presLayoutVars>
          <dgm:chMax val="0"/>
          <dgm:bulletEnabled val="1"/>
        </dgm:presLayoutVars>
      </dgm:prSet>
      <dgm:spPr/>
    </dgm:pt>
    <dgm:pt modelId="{E121902A-F704-410E-83B7-F7C8B8C2D18C}" type="pres">
      <dgm:prSet presAssocID="{9CA253DD-DCBC-4259-84D1-6CA51B4D6A86}" presName="spacer" presStyleCnt="0"/>
      <dgm:spPr/>
    </dgm:pt>
    <dgm:pt modelId="{DA31E59B-3B6B-494E-BD5F-FA4E7D7EDC6E}" type="pres">
      <dgm:prSet presAssocID="{EE9A808A-6258-4B1C-8EC5-0978F1F2ABBA}" presName="parentText" presStyleLbl="node1" presStyleIdx="3" presStyleCnt="4">
        <dgm:presLayoutVars>
          <dgm:chMax val="0"/>
          <dgm:bulletEnabled val="1"/>
        </dgm:presLayoutVars>
      </dgm:prSet>
      <dgm:spPr/>
    </dgm:pt>
  </dgm:ptLst>
  <dgm:cxnLst>
    <dgm:cxn modelId="{6421F203-8D95-4C9B-8E6B-9B054AA9A5C2}" srcId="{9BB7C035-536F-490E-B8DB-ED73310FBFBB}" destId="{1D7701C6-D4AF-4839-A961-DE25C575A1F5}" srcOrd="0" destOrd="0" parTransId="{FD27EC0D-7A34-42C1-9A84-2E9A145A84D8}" sibTransId="{3E7C0A43-9AC6-419F-B7BF-849646263872}"/>
    <dgm:cxn modelId="{5DA6EE15-EBB4-40F8-AD98-DB0A9D3B6955}" type="presOf" srcId="{9BB7C035-536F-490E-B8DB-ED73310FBFBB}" destId="{1284330E-D09A-48A4-8DAA-130E21274FA8}" srcOrd="0" destOrd="0" presId="urn:microsoft.com/office/officeart/2005/8/layout/vList2"/>
    <dgm:cxn modelId="{D62BA860-49C4-45B1-931E-CB108F37B9B3}" type="presOf" srcId="{DE325ECC-2AB6-4F26-9FD9-5AC8E795704D}" destId="{1A89B2C5-E596-4518-B9EC-BD6413D9618E}" srcOrd="0" destOrd="0" presId="urn:microsoft.com/office/officeart/2005/8/layout/vList2"/>
    <dgm:cxn modelId="{80A4966D-E9DA-40E1-9195-3BF0D49CF615}" type="presOf" srcId="{EE9A808A-6258-4B1C-8EC5-0978F1F2ABBA}" destId="{DA31E59B-3B6B-494E-BD5F-FA4E7D7EDC6E}" srcOrd="0" destOrd="0" presId="urn:microsoft.com/office/officeart/2005/8/layout/vList2"/>
    <dgm:cxn modelId="{85633974-A3D5-4AAE-B42D-87ECF823A968}" type="presOf" srcId="{1D7701C6-D4AF-4839-A961-DE25C575A1F5}" destId="{E3A345D7-8A47-4CEB-B866-B0E3376E6E77}" srcOrd="0" destOrd="0" presId="urn:microsoft.com/office/officeart/2005/8/layout/vList2"/>
    <dgm:cxn modelId="{2192B5A6-A084-46D9-BAAC-4CD5AEA1F82C}" type="presOf" srcId="{627A676A-119D-4F0D-99BA-AE1805BA70CF}" destId="{1A422F02-300C-4E76-AA97-B1712E2E9C44}" srcOrd="0" destOrd="0" presId="urn:microsoft.com/office/officeart/2005/8/layout/vList2"/>
    <dgm:cxn modelId="{8F4469AA-3AF9-4860-8FE2-869821C114A0}" srcId="{9BB7C035-536F-490E-B8DB-ED73310FBFBB}" destId="{EE9A808A-6258-4B1C-8EC5-0978F1F2ABBA}" srcOrd="3" destOrd="0" parTransId="{253CDDB2-ED20-4F75-A010-5162DFE4658A}" sibTransId="{0D3EC64B-241F-4061-B211-D4FB14DCE6CF}"/>
    <dgm:cxn modelId="{05D40FCA-55EB-4565-859A-FF3192645DA5}" srcId="{9BB7C035-536F-490E-B8DB-ED73310FBFBB}" destId="{627A676A-119D-4F0D-99BA-AE1805BA70CF}" srcOrd="1" destOrd="0" parTransId="{F931A41B-3AFE-4E93-9CC4-ABF14550B5C6}" sibTransId="{EA59D382-B9C1-4795-9E43-EC41F4C14154}"/>
    <dgm:cxn modelId="{54A89BF8-22A2-4C41-BE59-F9EB95E7B12E}" srcId="{9BB7C035-536F-490E-B8DB-ED73310FBFBB}" destId="{DE325ECC-2AB6-4F26-9FD9-5AC8E795704D}" srcOrd="2" destOrd="0" parTransId="{4C90CC5D-748F-48AC-8A00-13ED14E900A3}" sibTransId="{9CA253DD-DCBC-4259-84D1-6CA51B4D6A86}"/>
    <dgm:cxn modelId="{C9362324-7984-4221-8876-DFC05659B9B5}" type="presParOf" srcId="{1284330E-D09A-48A4-8DAA-130E21274FA8}" destId="{E3A345D7-8A47-4CEB-B866-B0E3376E6E77}" srcOrd="0" destOrd="0" presId="urn:microsoft.com/office/officeart/2005/8/layout/vList2"/>
    <dgm:cxn modelId="{F2C5230D-D6F9-4EF1-813C-3648AEA9AEE0}" type="presParOf" srcId="{1284330E-D09A-48A4-8DAA-130E21274FA8}" destId="{8DDE5BF3-80F0-4721-8946-5605E6DD8680}" srcOrd="1" destOrd="0" presId="urn:microsoft.com/office/officeart/2005/8/layout/vList2"/>
    <dgm:cxn modelId="{4AB70745-4117-4B96-BC2F-0D7623031885}" type="presParOf" srcId="{1284330E-D09A-48A4-8DAA-130E21274FA8}" destId="{1A422F02-300C-4E76-AA97-B1712E2E9C44}" srcOrd="2" destOrd="0" presId="urn:microsoft.com/office/officeart/2005/8/layout/vList2"/>
    <dgm:cxn modelId="{D53B964A-94B6-42B4-874C-00E67659FFDA}" type="presParOf" srcId="{1284330E-D09A-48A4-8DAA-130E21274FA8}" destId="{20858791-D2A5-42D1-84B9-E46BFEA5CB86}" srcOrd="3" destOrd="0" presId="urn:microsoft.com/office/officeart/2005/8/layout/vList2"/>
    <dgm:cxn modelId="{1881406D-522C-47B7-8820-C6FEDAEA4AA8}" type="presParOf" srcId="{1284330E-D09A-48A4-8DAA-130E21274FA8}" destId="{1A89B2C5-E596-4518-B9EC-BD6413D9618E}" srcOrd="4" destOrd="0" presId="urn:microsoft.com/office/officeart/2005/8/layout/vList2"/>
    <dgm:cxn modelId="{9040469F-2903-4184-8ED7-89B6BAD969D1}" type="presParOf" srcId="{1284330E-D09A-48A4-8DAA-130E21274FA8}" destId="{E121902A-F704-410E-83B7-F7C8B8C2D18C}" srcOrd="5" destOrd="0" presId="urn:microsoft.com/office/officeart/2005/8/layout/vList2"/>
    <dgm:cxn modelId="{448E85DC-C1D2-40EC-8120-2CB8221419B1}" type="presParOf" srcId="{1284330E-D09A-48A4-8DAA-130E21274FA8}" destId="{DA31E59B-3B6B-494E-BD5F-FA4E7D7EDC6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9D019-3B06-4BC8-9801-AC0486F04AC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5201D4C-B459-45F7-876D-56D53BD5B261}">
      <dgm:prSet/>
      <dgm:spPr/>
      <dgm:t>
        <a:bodyPr/>
        <a:lstStyle/>
        <a:p>
          <a:pPr>
            <a:defRPr cap="all"/>
          </a:pPr>
          <a:r>
            <a:rPr lang="nl-NL"/>
            <a:t>Natuur is de norm – geen vriendschap, harmonie, vertrouwen</a:t>
          </a:r>
          <a:endParaRPr lang="en-US"/>
        </a:p>
      </dgm:t>
    </dgm:pt>
    <dgm:pt modelId="{BEE643FA-6B3D-480B-BDA3-788668215151}" type="parTrans" cxnId="{95F58D2F-2B67-4C5F-A781-2DC143D51FFC}">
      <dgm:prSet/>
      <dgm:spPr/>
      <dgm:t>
        <a:bodyPr/>
        <a:lstStyle/>
        <a:p>
          <a:endParaRPr lang="en-US"/>
        </a:p>
      </dgm:t>
    </dgm:pt>
    <dgm:pt modelId="{BB426A91-26E4-477B-9711-6A4CBAC122AF}" type="sibTrans" cxnId="{95F58D2F-2B67-4C5F-A781-2DC143D51FFC}">
      <dgm:prSet/>
      <dgm:spPr/>
      <dgm:t>
        <a:bodyPr/>
        <a:lstStyle/>
        <a:p>
          <a:endParaRPr lang="en-US"/>
        </a:p>
      </dgm:t>
    </dgm:pt>
    <dgm:pt modelId="{CD23F245-5D09-48D1-A49C-AD7AACAF1080}">
      <dgm:prSet/>
      <dgm:spPr/>
      <dgm:t>
        <a:bodyPr/>
        <a:lstStyle/>
        <a:p>
          <a:pPr>
            <a:defRPr cap="all"/>
          </a:pPr>
          <a:r>
            <a:rPr lang="nl-NL"/>
            <a:t>Legitimeren van gezag daarom een ‘kunst’. Een product van ratio en wetenschap</a:t>
          </a:r>
          <a:endParaRPr lang="en-US"/>
        </a:p>
      </dgm:t>
    </dgm:pt>
    <dgm:pt modelId="{5C177ECD-D62D-44C8-89FF-F14B5E2C1DCB}" type="parTrans" cxnId="{458341F4-6B1F-43A2-81D3-785E2CC4C8DF}">
      <dgm:prSet/>
      <dgm:spPr/>
      <dgm:t>
        <a:bodyPr/>
        <a:lstStyle/>
        <a:p>
          <a:endParaRPr lang="en-US"/>
        </a:p>
      </dgm:t>
    </dgm:pt>
    <dgm:pt modelId="{CC9249A1-406E-487B-8339-BCE486CA8A85}" type="sibTrans" cxnId="{458341F4-6B1F-43A2-81D3-785E2CC4C8DF}">
      <dgm:prSet/>
      <dgm:spPr/>
      <dgm:t>
        <a:bodyPr/>
        <a:lstStyle/>
        <a:p>
          <a:endParaRPr lang="en-US"/>
        </a:p>
      </dgm:t>
    </dgm:pt>
    <dgm:pt modelId="{E84A514C-0761-4D55-95E2-1249800700B5}" type="pres">
      <dgm:prSet presAssocID="{2BF9D019-3B06-4BC8-9801-AC0486F04AC4}" presName="root" presStyleCnt="0">
        <dgm:presLayoutVars>
          <dgm:dir/>
          <dgm:resizeHandles val="exact"/>
        </dgm:presLayoutVars>
      </dgm:prSet>
      <dgm:spPr/>
    </dgm:pt>
    <dgm:pt modelId="{60F62B37-E6E9-447F-A567-959CAF88C1FE}" type="pres">
      <dgm:prSet presAssocID="{D5201D4C-B459-45F7-876D-56D53BD5B261}" presName="compNode" presStyleCnt="0"/>
      <dgm:spPr/>
    </dgm:pt>
    <dgm:pt modelId="{AD59BD27-95F0-41F5-8A27-0C09F5051186}" type="pres">
      <dgm:prSet presAssocID="{D5201D4C-B459-45F7-876D-56D53BD5B261}" presName="iconBgRect" presStyleLbl="bgShp" presStyleIdx="0" presStyleCnt="2"/>
      <dgm:spPr/>
    </dgm:pt>
    <dgm:pt modelId="{0A5EA323-1B57-46DC-8251-CA9D4591F380}" type="pres">
      <dgm:prSet presAssocID="{D5201D4C-B459-45F7-876D-56D53BD5B261}"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mheining met effen opvulling"/>
        </a:ext>
      </dgm:extLst>
    </dgm:pt>
    <dgm:pt modelId="{C2866B6E-8CCE-4346-99DC-1839DBD36233}" type="pres">
      <dgm:prSet presAssocID="{D5201D4C-B459-45F7-876D-56D53BD5B261}" presName="spaceRect" presStyleCnt="0"/>
      <dgm:spPr/>
    </dgm:pt>
    <dgm:pt modelId="{054BF944-5AB1-4EB6-8866-D4B8696BD45C}" type="pres">
      <dgm:prSet presAssocID="{D5201D4C-B459-45F7-876D-56D53BD5B261}" presName="textRect" presStyleLbl="revTx" presStyleIdx="0" presStyleCnt="2">
        <dgm:presLayoutVars>
          <dgm:chMax val="1"/>
          <dgm:chPref val="1"/>
        </dgm:presLayoutVars>
      </dgm:prSet>
      <dgm:spPr/>
    </dgm:pt>
    <dgm:pt modelId="{229B38CC-8AB1-4F43-8D25-15747A639F23}" type="pres">
      <dgm:prSet presAssocID="{BB426A91-26E4-477B-9711-6A4CBAC122AF}" presName="sibTrans" presStyleCnt="0"/>
      <dgm:spPr/>
    </dgm:pt>
    <dgm:pt modelId="{869A7994-CA28-4665-B1AC-CEA2F660A1A9}" type="pres">
      <dgm:prSet presAssocID="{CD23F245-5D09-48D1-A49C-AD7AACAF1080}" presName="compNode" presStyleCnt="0"/>
      <dgm:spPr/>
    </dgm:pt>
    <dgm:pt modelId="{171B9886-BF9E-4FD9-BA9F-36FD881CCCD4}" type="pres">
      <dgm:prSet presAssocID="{CD23F245-5D09-48D1-A49C-AD7AACAF1080}" presName="iconBgRect" presStyleLbl="bgShp" presStyleIdx="1" presStyleCnt="2"/>
      <dgm:spPr/>
    </dgm:pt>
    <dgm:pt modelId="{B792D5BE-CE59-49EB-AC9E-920755783BFB}" type="pres">
      <dgm:prSet presAssocID="{CD23F245-5D09-48D1-A49C-AD7AACAF108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rainstormgroep silhouet"/>
        </a:ext>
      </dgm:extLst>
    </dgm:pt>
    <dgm:pt modelId="{E83E1A72-941F-4B83-9FFE-773EAE258F4F}" type="pres">
      <dgm:prSet presAssocID="{CD23F245-5D09-48D1-A49C-AD7AACAF1080}" presName="spaceRect" presStyleCnt="0"/>
      <dgm:spPr/>
    </dgm:pt>
    <dgm:pt modelId="{302F8610-FFB7-420A-A9CD-2AFC61ABEEDB}" type="pres">
      <dgm:prSet presAssocID="{CD23F245-5D09-48D1-A49C-AD7AACAF1080}" presName="textRect" presStyleLbl="revTx" presStyleIdx="1" presStyleCnt="2">
        <dgm:presLayoutVars>
          <dgm:chMax val="1"/>
          <dgm:chPref val="1"/>
        </dgm:presLayoutVars>
      </dgm:prSet>
      <dgm:spPr/>
    </dgm:pt>
  </dgm:ptLst>
  <dgm:cxnLst>
    <dgm:cxn modelId="{95F58D2F-2B67-4C5F-A781-2DC143D51FFC}" srcId="{2BF9D019-3B06-4BC8-9801-AC0486F04AC4}" destId="{D5201D4C-B459-45F7-876D-56D53BD5B261}" srcOrd="0" destOrd="0" parTransId="{BEE643FA-6B3D-480B-BDA3-788668215151}" sibTransId="{BB426A91-26E4-477B-9711-6A4CBAC122AF}"/>
    <dgm:cxn modelId="{C98D90AE-4492-4225-8F1D-89CF520D35C0}" type="presOf" srcId="{2BF9D019-3B06-4BC8-9801-AC0486F04AC4}" destId="{E84A514C-0761-4D55-95E2-1249800700B5}" srcOrd="0" destOrd="0" presId="urn:microsoft.com/office/officeart/2018/5/layout/IconCircleLabelList"/>
    <dgm:cxn modelId="{8DBCDEBE-78DF-4615-9D12-831311454BF0}" type="presOf" srcId="{CD23F245-5D09-48D1-A49C-AD7AACAF1080}" destId="{302F8610-FFB7-420A-A9CD-2AFC61ABEEDB}" srcOrd="0" destOrd="0" presId="urn:microsoft.com/office/officeart/2018/5/layout/IconCircleLabelList"/>
    <dgm:cxn modelId="{458341F4-6B1F-43A2-81D3-785E2CC4C8DF}" srcId="{2BF9D019-3B06-4BC8-9801-AC0486F04AC4}" destId="{CD23F245-5D09-48D1-A49C-AD7AACAF1080}" srcOrd="1" destOrd="0" parTransId="{5C177ECD-D62D-44C8-89FF-F14B5E2C1DCB}" sibTransId="{CC9249A1-406E-487B-8339-BCE486CA8A85}"/>
    <dgm:cxn modelId="{30F06EF7-C4D1-4C3A-A6EE-4EBA926E3319}" type="presOf" srcId="{D5201D4C-B459-45F7-876D-56D53BD5B261}" destId="{054BF944-5AB1-4EB6-8866-D4B8696BD45C}" srcOrd="0" destOrd="0" presId="urn:microsoft.com/office/officeart/2018/5/layout/IconCircleLabelList"/>
    <dgm:cxn modelId="{8A74358E-4814-4F1F-BE28-F014E52B858F}" type="presParOf" srcId="{E84A514C-0761-4D55-95E2-1249800700B5}" destId="{60F62B37-E6E9-447F-A567-959CAF88C1FE}" srcOrd="0" destOrd="0" presId="urn:microsoft.com/office/officeart/2018/5/layout/IconCircleLabelList"/>
    <dgm:cxn modelId="{EAB4DA50-ACE9-4B32-8D55-5217A3A0FB72}" type="presParOf" srcId="{60F62B37-E6E9-447F-A567-959CAF88C1FE}" destId="{AD59BD27-95F0-41F5-8A27-0C09F5051186}" srcOrd="0" destOrd="0" presId="urn:microsoft.com/office/officeart/2018/5/layout/IconCircleLabelList"/>
    <dgm:cxn modelId="{7440E5CA-91C5-45F3-B86F-819DBE5C3991}" type="presParOf" srcId="{60F62B37-E6E9-447F-A567-959CAF88C1FE}" destId="{0A5EA323-1B57-46DC-8251-CA9D4591F380}" srcOrd="1" destOrd="0" presId="urn:microsoft.com/office/officeart/2018/5/layout/IconCircleLabelList"/>
    <dgm:cxn modelId="{C4472D8C-8002-4D07-AA09-05B379D595E2}" type="presParOf" srcId="{60F62B37-E6E9-447F-A567-959CAF88C1FE}" destId="{C2866B6E-8CCE-4346-99DC-1839DBD36233}" srcOrd="2" destOrd="0" presId="urn:microsoft.com/office/officeart/2018/5/layout/IconCircleLabelList"/>
    <dgm:cxn modelId="{EC20E9DD-E622-437A-AC5E-E2B188472A73}" type="presParOf" srcId="{60F62B37-E6E9-447F-A567-959CAF88C1FE}" destId="{054BF944-5AB1-4EB6-8866-D4B8696BD45C}" srcOrd="3" destOrd="0" presId="urn:microsoft.com/office/officeart/2018/5/layout/IconCircleLabelList"/>
    <dgm:cxn modelId="{12688289-258C-4161-8247-6D3410594BC4}" type="presParOf" srcId="{E84A514C-0761-4D55-95E2-1249800700B5}" destId="{229B38CC-8AB1-4F43-8D25-15747A639F23}" srcOrd="1" destOrd="0" presId="urn:microsoft.com/office/officeart/2018/5/layout/IconCircleLabelList"/>
    <dgm:cxn modelId="{3B445674-2510-4037-8ED4-CE585BA566A4}" type="presParOf" srcId="{E84A514C-0761-4D55-95E2-1249800700B5}" destId="{869A7994-CA28-4665-B1AC-CEA2F660A1A9}" srcOrd="2" destOrd="0" presId="urn:microsoft.com/office/officeart/2018/5/layout/IconCircleLabelList"/>
    <dgm:cxn modelId="{E5BBBF62-7FA6-4241-B495-7B38F0D1C219}" type="presParOf" srcId="{869A7994-CA28-4665-B1AC-CEA2F660A1A9}" destId="{171B9886-BF9E-4FD9-BA9F-36FD881CCCD4}" srcOrd="0" destOrd="0" presId="urn:microsoft.com/office/officeart/2018/5/layout/IconCircleLabelList"/>
    <dgm:cxn modelId="{50E8F69F-269A-45B2-903E-788804F62440}" type="presParOf" srcId="{869A7994-CA28-4665-B1AC-CEA2F660A1A9}" destId="{B792D5BE-CE59-49EB-AC9E-920755783BFB}" srcOrd="1" destOrd="0" presId="urn:microsoft.com/office/officeart/2018/5/layout/IconCircleLabelList"/>
    <dgm:cxn modelId="{47EF354B-04A7-440A-953B-18CAA870175D}" type="presParOf" srcId="{869A7994-CA28-4665-B1AC-CEA2F660A1A9}" destId="{E83E1A72-941F-4B83-9FFE-773EAE258F4F}" srcOrd="2" destOrd="0" presId="urn:microsoft.com/office/officeart/2018/5/layout/IconCircleLabelList"/>
    <dgm:cxn modelId="{EBA32B34-5154-41C0-8A84-F75F3D7C817B}" type="presParOf" srcId="{869A7994-CA28-4665-B1AC-CEA2F660A1A9}" destId="{302F8610-FFB7-420A-A9CD-2AFC61ABEED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345D7-8A47-4CEB-B866-B0E3376E6E77}">
      <dsp:nvSpPr>
        <dsp:cNvPr id="0" name=""/>
        <dsp:cNvSpPr/>
      </dsp:nvSpPr>
      <dsp:spPr>
        <a:xfrm>
          <a:off x="0" y="384327"/>
          <a:ext cx="5021182" cy="98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De soeverein stelt de staat in</a:t>
          </a:r>
          <a:endParaRPr lang="en-US" sz="1800" kern="1200"/>
        </a:p>
      </dsp:txBody>
      <dsp:txXfrm>
        <a:off x="48160" y="432487"/>
        <a:ext cx="4924862" cy="890250"/>
      </dsp:txXfrm>
    </dsp:sp>
    <dsp:sp modelId="{1A422F02-300C-4E76-AA97-B1712E2E9C44}">
      <dsp:nvSpPr>
        <dsp:cNvPr id="0" name=""/>
        <dsp:cNvSpPr/>
      </dsp:nvSpPr>
      <dsp:spPr>
        <a:xfrm>
          <a:off x="0" y="1422737"/>
          <a:ext cx="5021182" cy="98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i="1" kern="1200"/>
            <a:t>Non veritas, sed auctoritas facit legem </a:t>
          </a:r>
          <a:r>
            <a:rPr lang="nl-NL" sz="1800" kern="1200"/>
            <a:t>(niet de waarheid, maar het gezag maakt de wet)</a:t>
          </a:r>
          <a:endParaRPr lang="en-US" sz="1800" kern="1200"/>
        </a:p>
      </dsp:txBody>
      <dsp:txXfrm>
        <a:off x="48160" y="1470897"/>
        <a:ext cx="4924862" cy="890250"/>
      </dsp:txXfrm>
    </dsp:sp>
    <dsp:sp modelId="{1A89B2C5-E596-4518-B9EC-BD6413D9618E}">
      <dsp:nvSpPr>
        <dsp:cNvPr id="0" name=""/>
        <dsp:cNvSpPr/>
      </dsp:nvSpPr>
      <dsp:spPr>
        <a:xfrm>
          <a:off x="0" y="2461148"/>
          <a:ext cx="5021182" cy="98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Macht kan niet gedeeld of gedelegeerd worden: ‘in een monarchie is er één Nero, in een democratie zijn er vele Nero’s’</a:t>
          </a:r>
          <a:endParaRPr lang="en-US" sz="1800" kern="1200"/>
        </a:p>
      </dsp:txBody>
      <dsp:txXfrm>
        <a:off x="48160" y="2509308"/>
        <a:ext cx="4924862" cy="890250"/>
      </dsp:txXfrm>
    </dsp:sp>
    <dsp:sp modelId="{DA31E59B-3B6B-494E-BD5F-FA4E7D7EDC6E}">
      <dsp:nvSpPr>
        <dsp:cNvPr id="0" name=""/>
        <dsp:cNvSpPr/>
      </dsp:nvSpPr>
      <dsp:spPr>
        <a:xfrm>
          <a:off x="0" y="3499559"/>
          <a:ext cx="5021182" cy="98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Elke opvatting die strijdig is met de vrede moet verworpen worden – </a:t>
          </a:r>
          <a:r>
            <a:rPr lang="nl-NL" sz="1800" i="1" kern="1200"/>
            <a:t>salus populi suprema lex </a:t>
          </a:r>
          <a:r>
            <a:rPr lang="nl-NL" sz="1800" kern="1200"/>
            <a:t>(het welzijn van het volk is de hoogste wet).</a:t>
          </a:r>
          <a:endParaRPr lang="en-US" sz="1800" kern="1200"/>
        </a:p>
      </dsp:txBody>
      <dsp:txXfrm>
        <a:off x="48160" y="3547719"/>
        <a:ext cx="4924862" cy="890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9BD27-95F0-41F5-8A27-0C09F5051186}">
      <dsp:nvSpPr>
        <dsp:cNvPr id="0" name=""/>
        <dsp:cNvSpPr/>
      </dsp:nvSpPr>
      <dsp:spPr>
        <a:xfrm>
          <a:off x="2465246" y="3820"/>
          <a:ext cx="2127375" cy="21273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5EA323-1B57-46DC-8251-CA9D4591F380}">
      <dsp:nvSpPr>
        <dsp:cNvPr id="0" name=""/>
        <dsp:cNvSpPr/>
      </dsp:nvSpPr>
      <dsp:spPr>
        <a:xfrm>
          <a:off x="2918621" y="457195"/>
          <a:ext cx="1220625" cy="12206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BF944-5AB1-4EB6-8866-D4B8696BD45C}">
      <dsp:nvSpPr>
        <dsp:cNvPr id="0" name=""/>
        <dsp:cNvSpPr/>
      </dsp:nvSpPr>
      <dsp:spPr>
        <a:xfrm>
          <a:off x="1785183" y="2793821"/>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Natuur is de norm – geen vriendschap, harmonie, vertrouwen</a:t>
          </a:r>
          <a:endParaRPr lang="en-US" sz="1700" kern="1200"/>
        </a:p>
      </dsp:txBody>
      <dsp:txXfrm>
        <a:off x="1785183" y="2793821"/>
        <a:ext cx="3487500" cy="720000"/>
      </dsp:txXfrm>
    </dsp:sp>
    <dsp:sp modelId="{171B9886-BF9E-4FD9-BA9F-36FD881CCCD4}">
      <dsp:nvSpPr>
        <dsp:cNvPr id="0" name=""/>
        <dsp:cNvSpPr/>
      </dsp:nvSpPr>
      <dsp:spPr>
        <a:xfrm>
          <a:off x="6563058" y="3820"/>
          <a:ext cx="2127375" cy="21273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2D5BE-CE59-49EB-AC9E-920755783BFB}">
      <dsp:nvSpPr>
        <dsp:cNvPr id="0" name=""/>
        <dsp:cNvSpPr/>
      </dsp:nvSpPr>
      <dsp:spPr>
        <a:xfrm>
          <a:off x="7016433" y="457195"/>
          <a:ext cx="1220625" cy="12206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2F8610-FFB7-420A-A9CD-2AFC61ABEEDB}">
      <dsp:nvSpPr>
        <dsp:cNvPr id="0" name=""/>
        <dsp:cNvSpPr/>
      </dsp:nvSpPr>
      <dsp:spPr>
        <a:xfrm>
          <a:off x="5882996" y="2793821"/>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Legitimeren van gezag daarom een ‘kunst’. Een product van ratio en wetenschap</a:t>
          </a:r>
          <a:endParaRPr lang="en-US" sz="1700" kern="1200"/>
        </a:p>
      </dsp:txBody>
      <dsp:txXfrm>
        <a:off x="5882996" y="2793821"/>
        <a:ext cx="3487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6/17/2022</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‹nr.›</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73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6/17/2022</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39336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6/17/2022</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‹nr.›</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71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6/17/2022</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806923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6/17/2022</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195258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6/17/2022</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317433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6/17/2022</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77865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6/17/2022</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370366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6/17/2022</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34249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6/17/2022</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104342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6/17/2022</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‹nr.›</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76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6/17/2022</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‹nr.›</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14191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fbeelding 4">
            <a:extLst>
              <a:ext uri="{FF2B5EF4-FFF2-40B4-BE49-F238E27FC236}">
                <a16:creationId xmlns:a16="http://schemas.microsoft.com/office/drawing/2014/main" id="{9EA4312B-37E9-1FCE-36C2-AF8A3688B6EF}"/>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21040" b="22710"/>
          <a:stretch/>
        </p:blipFill>
        <p:spPr>
          <a:xfrm>
            <a:off x="20" y="1"/>
            <a:ext cx="12191980" cy="6857999"/>
          </a:xfrm>
          <a:prstGeom prst="rect">
            <a:avLst/>
          </a:prstGeom>
        </p:spPr>
      </p:pic>
      <p:sp>
        <p:nvSpPr>
          <p:cNvPr id="2" name="Titel 1">
            <a:extLst>
              <a:ext uri="{FF2B5EF4-FFF2-40B4-BE49-F238E27FC236}">
                <a16:creationId xmlns:a16="http://schemas.microsoft.com/office/drawing/2014/main" id="{E37AFB2E-A1B6-3F8E-04B8-9A5F38D4D65C}"/>
              </a:ext>
            </a:extLst>
          </p:cNvPr>
          <p:cNvSpPr>
            <a:spLocks noGrp="1"/>
          </p:cNvSpPr>
          <p:nvPr>
            <p:ph type="ctrTitle"/>
          </p:nvPr>
        </p:nvSpPr>
        <p:spPr>
          <a:xfrm>
            <a:off x="517870" y="978408"/>
            <a:ext cx="5021182" cy="2334248"/>
          </a:xfrm>
        </p:spPr>
        <p:txBody>
          <a:bodyPr anchor="t">
            <a:normAutofit/>
          </a:bodyPr>
          <a:lstStyle/>
          <a:p>
            <a:r>
              <a:rPr lang="nl-NL">
                <a:solidFill>
                  <a:srgbClr val="FFFFFF"/>
                </a:solidFill>
              </a:rPr>
              <a:t>Thomas Hobbes</a:t>
            </a:r>
            <a:endParaRPr lang="nl-NL" dirty="0">
              <a:solidFill>
                <a:srgbClr val="FFFFFF"/>
              </a:solidFill>
            </a:endParaRPr>
          </a:p>
        </p:txBody>
      </p:sp>
      <p:sp>
        <p:nvSpPr>
          <p:cNvPr id="3" name="Ondertitel 2">
            <a:extLst>
              <a:ext uri="{FF2B5EF4-FFF2-40B4-BE49-F238E27FC236}">
                <a16:creationId xmlns:a16="http://schemas.microsoft.com/office/drawing/2014/main" id="{FC5031CF-1042-20A8-E0D8-E823D9C928F9}"/>
              </a:ext>
            </a:extLst>
          </p:cNvPr>
          <p:cNvSpPr>
            <a:spLocks noGrp="1"/>
          </p:cNvSpPr>
          <p:nvPr>
            <p:ph type="subTitle" idx="1"/>
          </p:nvPr>
        </p:nvSpPr>
        <p:spPr>
          <a:xfrm>
            <a:off x="6652366" y="4017818"/>
            <a:ext cx="5040785" cy="1828799"/>
          </a:xfrm>
        </p:spPr>
        <p:txBody>
          <a:bodyPr anchor="b">
            <a:normAutofit/>
          </a:bodyPr>
          <a:lstStyle/>
          <a:p>
            <a:r>
              <a:rPr lang="nl-NL" dirty="0">
                <a:solidFill>
                  <a:srgbClr val="FFFFFF"/>
                </a:solidFill>
              </a:rPr>
              <a:t>Over vrede, liberalisme en onderwerping</a:t>
            </a:r>
          </a:p>
        </p:txBody>
      </p:sp>
      <p:sp>
        <p:nvSpPr>
          <p:cNvPr id="19" name="Rectangle 18">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019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DD9DC-8D4B-C0A1-F241-D2DB6481CB89}"/>
              </a:ext>
            </a:extLst>
          </p:cNvPr>
          <p:cNvSpPr>
            <a:spLocks noGrp="1"/>
          </p:cNvSpPr>
          <p:nvPr>
            <p:ph type="title"/>
          </p:nvPr>
        </p:nvSpPr>
        <p:spPr/>
        <p:txBody>
          <a:bodyPr/>
          <a:lstStyle/>
          <a:p>
            <a:r>
              <a:rPr lang="nl-NL"/>
              <a:t>De staat</a:t>
            </a:r>
            <a:endParaRPr lang="nl-NL" dirty="0"/>
          </a:p>
        </p:txBody>
      </p:sp>
      <p:graphicFrame>
        <p:nvGraphicFramePr>
          <p:cNvPr id="5" name="Tijdelijke aanduiding voor inhoud 2">
            <a:extLst>
              <a:ext uri="{FF2B5EF4-FFF2-40B4-BE49-F238E27FC236}">
                <a16:creationId xmlns:a16="http://schemas.microsoft.com/office/drawing/2014/main" id="{B6180A96-1FD8-7160-67C6-A739272906CA}"/>
              </a:ext>
            </a:extLst>
          </p:cNvPr>
          <p:cNvGraphicFramePr>
            <a:graphicFrameLocks noGrp="1"/>
          </p:cNvGraphicFramePr>
          <p:nvPr>
            <p:ph idx="1"/>
          </p:nvPr>
        </p:nvGraphicFramePr>
        <p:xfrm>
          <a:off x="6662168" y="969264"/>
          <a:ext cx="5021182" cy="4870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46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839C2F19-8FC2-4576-A76C-228178053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1CD0F34-0905-B955-3EBE-222CDF21F538}"/>
              </a:ext>
            </a:extLst>
          </p:cNvPr>
          <p:cNvSpPr>
            <a:spLocks noGrp="1"/>
          </p:cNvSpPr>
          <p:nvPr>
            <p:ph type="title"/>
          </p:nvPr>
        </p:nvSpPr>
        <p:spPr>
          <a:xfrm>
            <a:off x="517870" y="976160"/>
            <a:ext cx="6144229" cy="1934172"/>
          </a:xfrm>
        </p:spPr>
        <p:txBody>
          <a:bodyPr>
            <a:normAutofit/>
          </a:bodyPr>
          <a:lstStyle/>
          <a:p>
            <a:pPr>
              <a:lnSpc>
                <a:spcPct val="90000"/>
              </a:lnSpc>
            </a:pPr>
            <a:r>
              <a:rPr lang="nl-NL" sz="4200"/>
              <a:t>Conclusie burgeroorlog Engeland</a:t>
            </a:r>
          </a:p>
        </p:txBody>
      </p:sp>
      <p:sp>
        <p:nvSpPr>
          <p:cNvPr id="21" name="Rectangle 13">
            <a:extLst>
              <a:ext uri="{FF2B5EF4-FFF2-40B4-BE49-F238E27FC236}">
                <a16:creationId xmlns:a16="http://schemas.microsoft.com/office/drawing/2014/main" id="{31C81EE1-5871-473D-B5B0-CE7BC4F64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A133035C-46AF-4B6B-A264-C0D48C50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770" y="3612975"/>
            <a:ext cx="6162328"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CC29E58-2FC4-6F2B-16B5-E9FF38CF37EA}"/>
              </a:ext>
            </a:extLst>
          </p:cNvPr>
          <p:cNvSpPr>
            <a:spLocks noGrp="1"/>
          </p:cNvSpPr>
          <p:nvPr>
            <p:ph idx="1"/>
          </p:nvPr>
        </p:nvSpPr>
        <p:spPr>
          <a:xfrm>
            <a:off x="517870" y="3776870"/>
            <a:ext cx="6144228" cy="2411994"/>
          </a:xfrm>
        </p:spPr>
        <p:txBody>
          <a:bodyPr>
            <a:normAutofit/>
          </a:bodyPr>
          <a:lstStyle/>
          <a:p>
            <a:r>
              <a:rPr lang="en-US" dirty="0"/>
              <a:t>Leviathan (1651)</a:t>
            </a:r>
          </a:p>
          <a:p>
            <a:r>
              <a:rPr lang="en-US" dirty="0" err="1"/>
              <a:t>Zwaard</a:t>
            </a:r>
            <a:r>
              <a:rPr lang="en-US" dirty="0"/>
              <a:t> </a:t>
            </a:r>
            <a:r>
              <a:rPr lang="en-US" dirty="0" err="1"/>
              <a:t>en</a:t>
            </a:r>
            <a:r>
              <a:rPr lang="en-US" dirty="0"/>
              <a:t> scepter: </a:t>
            </a:r>
            <a:r>
              <a:rPr lang="en-US" dirty="0" err="1"/>
              <a:t>soeverein</a:t>
            </a:r>
            <a:r>
              <a:rPr lang="en-US" dirty="0"/>
              <a:t> </a:t>
            </a:r>
            <a:r>
              <a:rPr lang="en-US" dirty="0" err="1"/>
              <a:t>heeft</a:t>
            </a:r>
            <a:r>
              <a:rPr lang="en-US" dirty="0"/>
              <a:t> </a:t>
            </a:r>
            <a:r>
              <a:rPr lang="en-US" dirty="0" err="1"/>
              <a:t>politieke</a:t>
            </a:r>
            <a:r>
              <a:rPr lang="en-US" dirty="0"/>
              <a:t> </a:t>
            </a:r>
            <a:r>
              <a:rPr lang="en-US" dirty="0" err="1"/>
              <a:t>en</a:t>
            </a:r>
            <a:r>
              <a:rPr lang="en-US" dirty="0"/>
              <a:t> </a:t>
            </a:r>
            <a:r>
              <a:rPr lang="en-US" dirty="0" err="1"/>
              <a:t>kerkelijke</a:t>
            </a:r>
            <a:r>
              <a:rPr lang="en-US" dirty="0"/>
              <a:t> </a:t>
            </a:r>
            <a:r>
              <a:rPr lang="en-US" dirty="0" err="1"/>
              <a:t>macht</a:t>
            </a:r>
            <a:r>
              <a:rPr lang="en-US" dirty="0"/>
              <a:t>.</a:t>
            </a:r>
          </a:p>
        </p:txBody>
      </p:sp>
      <p:pic>
        <p:nvPicPr>
          <p:cNvPr id="5" name="Tijdelijke aanduiding voor inhoud 4">
            <a:extLst>
              <a:ext uri="{FF2B5EF4-FFF2-40B4-BE49-F238E27FC236}">
                <a16:creationId xmlns:a16="http://schemas.microsoft.com/office/drawing/2014/main" id="{07A0B193-480E-58D8-A49B-1134AB40E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550" y="705678"/>
            <a:ext cx="3440699" cy="5483186"/>
          </a:xfrm>
          <a:prstGeom prst="rect">
            <a:avLst/>
          </a:prstGeom>
        </p:spPr>
      </p:pic>
    </p:spTree>
    <p:extLst>
      <p:ext uri="{BB962C8B-B14F-4D97-AF65-F5344CB8AC3E}">
        <p14:creationId xmlns:p14="http://schemas.microsoft.com/office/powerpoint/2010/main" val="73721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9362564-03A9-C6BE-5976-BE002F4BA18E}"/>
              </a:ext>
            </a:extLst>
          </p:cNvPr>
          <p:cNvSpPr>
            <a:spLocks noGrp="1"/>
          </p:cNvSpPr>
          <p:nvPr>
            <p:ph type="title"/>
          </p:nvPr>
        </p:nvSpPr>
        <p:spPr>
          <a:xfrm>
            <a:off x="521208" y="976160"/>
            <a:ext cx="11155680" cy="1636411"/>
          </a:xfrm>
        </p:spPr>
        <p:txBody>
          <a:bodyPr>
            <a:normAutofit/>
          </a:bodyPr>
          <a:lstStyle/>
          <a:p>
            <a:r>
              <a:rPr lang="nl-NL" dirty="0"/>
              <a:t>Een kunst	</a:t>
            </a:r>
          </a:p>
        </p:txBody>
      </p:sp>
      <p:sp>
        <p:nvSpPr>
          <p:cNvPr id="11" name="Rectangle 1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15576B04-133A-5515-3E3F-DD855F92D6C9}"/>
              </a:ext>
            </a:extLst>
          </p:cNvPr>
          <p:cNvGraphicFramePr>
            <a:graphicFrameLocks noGrp="1"/>
          </p:cNvGraphicFramePr>
          <p:nvPr>
            <p:ph idx="1"/>
            <p:extLst>
              <p:ext uri="{D42A27DB-BD31-4B8C-83A1-F6EECF244321}">
                <p14:modId xmlns:p14="http://schemas.microsoft.com/office/powerpoint/2010/main" val="1990466777"/>
              </p:ext>
            </p:extLst>
          </p:nvPr>
        </p:nvGraphicFramePr>
        <p:xfrm>
          <a:off x="528320" y="2780521"/>
          <a:ext cx="11155680" cy="351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639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A89E9C1-824F-1400-9CCD-F4FE00391EA5}"/>
              </a:ext>
            </a:extLst>
          </p:cNvPr>
          <p:cNvSpPr>
            <a:spLocks noGrp="1"/>
          </p:cNvSpPr>
          <p:nvPr>
            <p:ph type="title"/>
          </p:nvPr>
        </p:nvSpPr>
        <p:spPr>
          <a:xfrm>
            <a:off x="517869" y="976160"/>
            <a:ext cx="8686800" cy="1934172"/>
          </a:xfrm>
        </p:spPr>
        <p:txBody>
          <a:bodyPr>
            <a:normAutofit/>
          </a:bodyPr>
          <a:lstStyle/>
          <a:p>
            <a:r>
              <a:rPr lang="nl-NL" dirty="0"/>
              <a:t>Stellingen</a:t>
            </a:r>
          </a:p>
        </p:txBody>
      </p:sp>
      <p:sp>
        <p:nvSpPr>
          <p:cNvPr id="10" name="Rectangle 9">
            <a:extLst>
              <a:ext uri="{FF2B5EF4-FFF2-40B4-BE49-F238E27FC236}">
                <a16:creationId xmlns:a16="http://schemas.microsoft.com/office/drawing/2014/main" id="{5B8D7907-8AB9-4E98-A576-1A13AECED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85D460D-DFFD-0DCB-8688-FFD7F6B3096F}"/>
              </a:ext>
            </a:extLst>
          </p:cNvPr>
          <p:cNvSpPr>
            <a:spLocks noGrp="1"/>
          </p:cNvSpPr>
          <p:nvPr>
            <p:ph idx="1"/>
          </p:nvPr>
        </p:nvSpPr>
        <p:spPr>
          <a:xfrm>
            <a:off x="517869" y="2103120"/>
            <a:ext cx="10901971" cy="4246790"/>
          </a:xfrm>
        </p:spPr>
        <p:txBody>
          <a:bodyPr>
            <a:normAutofit lnSpcReduction="10000"/>
          </a:bodyPr>
          <a:lstStyle/>
          <a:p>
            <a:pPr marL="342900" indent="-342900">
              <a:lnSpc>
                <a:spcPct val="100000"/>
              </a:lnSpc>
              <a:buFont typeface="Arial" panose="020B0604020202020204" pitchFamily="34" charset="0"/>
              <a:buChar char="•"/>
            </a:pPr>
            <a:r>
              <a:rPr lang="nl-NL" sz="2400" dirty="0"/>
              <a:t>Er moet een strikte scheiding tussen kerk en staat komen. De staat moet zich niet bemoeien met identiteit / religie.</a:t>
            </a:r>
          </a:p>
          <a:p>
            <a:pPr marL="342900" indent="-342900">
              <a:lnSpc>
                <a:spcPct val="100000"/>
              </a:lnSpc>
              <a:buFont typeface="Arial" panose="020B0604020202020204" pitchFamily="34" charset="0"/>
              <a:buChar char="•"/>
            </a:pPr>
            <a:r>
              <a:rPr lang="nl-NL" sz="2400" dirty="0"/>
              <a:t>Democratie is onhoudbaar. Het vereist autonome individuen die het algemeen belang voor ogen hebben. Dit is een illusie</a:t>
            </a:r>
          </a:p>
          <a:p>
            <a:pPr marL="342900" indent="-342900">
              <a:lnSpc>
                <a:spcPct val="100000"/>
              </a:lnSpc>
              <a:buFont typeface="Arial" panose="020B0604020202020204" pitchFamily="34" charset="0"/>
              <a:buChar char="•"/>
            </a:pPr>
            <a:r>
              <a:rPr lang="nl-NL" sz="2400" dirty="0"/>
              <a:t>Veiligheid en vrede gaan boven waarheid</a:t>
            </a:r>
          </a:p>
          <a:p>
            <a:pPr marL="342900" indent="-342900">
              <a:lnSpc>
                <a:spcPct val="100000"/>
              </a:lnSpc>
              <a:buFont typeface="Arial" panose="020B0604020202020204" pitchFamily="34" charset="0"/>
              <a:buChar char="•"/>
            </a:pPr>
            <a:r>
              <a:rPr lang="nl-NL" sz="2400" dirty="0"/>
              <a:t>De oorlog in Oekraïne en de Balkanoorlog bewijzen Hobbes’ gelijk. Zelfs broedervolken die dezelfde taal en geschiedenis delen, zijn in staat elkaar uit te moorden. </a:t>
            </a:r>
            <a:r>
              <a:rPr lang="nl-NL" sz="2400" dirty="0" err="1"/>
              <a:t>Tito</a:t>
            </a:r>
            <a:r>
              <a:rPr lang="nl-NL" sz="2400" dirty="0"/>
              <a:t> was zo gek nog niet.</a:t>
            </a:r>
          </a:p>
          <a:p>
            <a:pPr marL="342900" indent="-342900">
              <a:lnSpc>
                <a:spcPct val="100000"/>
              </a:lnSpc>
              <a:buFont typeface="Arial" panose="020B0604020202020204" pitchFamily="34" charset="0"/>
              <a:buChar char="•"/>
            </a:pPr>
            <a:r>
              <a:rPr lang="nl-NL" sz="2400" dirty="0"/>
              <a:t>Ieder van ons wordt gedreven door </a:t>
            </a:r>
            <a:r>
              <a:rPr lang="nl-NL" sz="2400" dirty="0" err="1"/>
              <a:t>oerangsten</a:t>
            </a:r>
            <a:r>
              <a:rPr lang="nl-NL" sz="2400" dirty="0"/>
              <a:t>. Angst voor de ander, voor God, voor de dood… voor onszelf.</a:t>
            </a:r>
          </a:p>
          <a:p>
            <a:pPr>
              <a:lnSpc>
                <a:spcPct val="100000"/>
              </a:lnSpc>
            </a:pPr>
            <a:endParaRPr lang="nl-NL" sz="1600" dirty="0"/>
          </a:p>
        </p:txBody>
      </p:sp>
    </p:spTree>
    <p:extLst>
      <p:ext uri="{BB962C8B-B14F-4D97-AF65-F5344CB8AC3E}">
        <p14:creationId xmlns:p14="http://schemas.microsoft.com/office/powerpoint/2010/main" val="160047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7598287-7CF1-B899-BA0E-A76185DF66CE}"/>
              </a:ext>
            </a:extLst>
          </p:cNvPr>
          <p:cNvSpPr>
            <a:spLocks noGrp="1"/>
          </p:cNvSpPr>
          <p:nvPr>
            <p:ph type="title"/>
          </p:nvPr>
        </p:nvSpPr>
        <p:spPr>
          <a:xfrm>
            <a:off x="517870" y="976160"/>
            <a:ext cx="6144230" cy="1934172"/>
          </a:xfrm>
        </p:spPr>
        <p:txBody>
          <a:bodyPr>
            <a:normAutofit/>
          </a:bodyPr>
          <a:lstStyle/>
          <a:p>
            <a:r>
              <a:rPr lang="nl-NL" dirty="0"/>
              <a:t>Ivan </a:t>
            </a:r>
            <a:r>
              <a:rPr lang="nl-NL" dirty="0" err="1"/>
              <a:t>Krastev</a:t>
            </a:r>
            <a:r>
              <a:rPr lang="nl-NL" dirty="0"/>
              <a:t>:</a:t>
            </a:r>
            <a:br>
              <a:rPr lang="nl-NL" dirty="0"/>
            </a:br>
            <a:endParaRPr lang="nl-NL" dirty="0"/>
          </a:p>
        </p:txBody>
      </p:sp>
      <p:sp>
        <p:nvSpPr>
          <p:cNvPr id="16" name="Rectangle 15">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jdelijke aanduiding voor inhoud 6">
            <a:extLst>
              <a:ext uri="{FF2B5EF4-FFF2-40B4-BE49-F238E27FC236}">
                <a16:creationId xmlns:a16="http://schemas.microsoft.com/office/drawing/2014/main" id="{9D8D334F-89A7-C188-703B-C128BECF6BF2}"/>
              </a:ext>
            </a:extLst>
          </p:cNvPr>
          <p:cNvSpPr>
            <a:spLocks noGrp="1"/>
          </p:cNvSpPr>
          <p:nvPr>
            <p:ph idx="1"/>
          </p:nvPr>
        </p:nvSpPr>
        <p:spPr>
          <a:xfrm>
            <a:off x="517869" y="2245360"/>
            <a:ext cx="6126480" cy="3943504"/>
          </a:xfrm>
        </p:spPr>
        <p:txBody>
          <a:bodyPr>
            <a:normAutofit fontScale="92500" lnSpcReduction="20000"/>
          </a:bodyPr>
          <a:lstStyle/>
          <a:p>
            <a:pPr>
              <a:lnSpc>
                <a:spcPct val="100000"/>
              </a:lnSpc>
            </a:pPr>
            <a:r>
              <a:rPr lang="nl-NL" sz="2100" dirty="0"/>
              <a:t>‘Liberalisme is historisch gezien juist een reactie geweest op de religieuze oorlogen die Europa verdeelden. Waar gaan we het wel over hebben en waarover niet? Het liberalisme was een manier om religie juist buiten dat debat te houden omdat het te veel ging over identiteit. Nu zie je dat er een angst in westerse samenlevingen is geslopen dat er te weinig gedeelde waarden zijn…… </a:t>
            </a:r>
          </a:p>
          <a:p>
            <a:pPr>
              <a:lnSpc>
                <a:spcPct val="100000"/>
              </a:lnSpc>
            </a:pPr>
            <a:r>
              <a:rPr lang="nl-NL" sz="2100" dirty="0"/>
              <a:t>Liberalen zullen in deze eeuw gedwongen worden om een wereld te omarmen waarin het barst van de leiders die niet noodzakelijkerwijs hun ideeën delen. Kiezen we voor het accepteren van die morele ambiguïteit of volharden we in het eigen morele gelijk en polariseren we verder?’</a:t>
            </a:r>
          </a:p>
          <a:p>
            <a:pPr>
              <a:lnSpc>
                <a:spcPct val="100000"/>
              </a:lnSpc>
            </a:pPr>
            <a:endParaRPr lang="nl-NL" sz="1300" dirty="0"/>
          </a:p>
          <a:p>
            <a:pPr>
              <a:lnSpc>
                <a:spcPct val="100000"/>
              </a:lnSpc>
            </a:pPr>
            <a:r>
              <a:rPr lang="nl-NL" sz="1300" i="1" dirty="0"/>
              <a:t>De Groene Amsterdammer, 8 juni 2022</a:t>
            </a:r>
          </a:p>
        </p:txBody>
      </p:sp>
      <p:pic>
        <p:nvPicPr>
          <p:cNvPr id="9" name="Afbeelding 8" descr="Afbeelding met persoon, person, binnen, kostuum&#10;&#10;Automatisch gegenereerde beschrijving">
            <a:extLst>
              <a:ext uri="{FF2B5EF4-FFF2-40B4-BE49-F238E27FC236}">
                <a16:creationId xmlns:a16="http://schemas.microsoft.com/office/drawing/2014/main" id="{DD21C31C-0F16-728F-FDC7-A1B529C1D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8024" y="657369"/>
            <a:ext cx="3565047" cy="5340895"/>
          </a:xfrm>
          <a:prstGeom prst="rect">
            <a:avLst/>
          </a:prstGeom>
        </p:spPr>
      </p:pic>
      <p:sp>
        <p:nvSpPr>
          <p:cNvPr id="18" name="Rectangle 17">
            <a:extLst>
              <a:ext uri="{FF2B5EF4-FFF2-40B4-BE49-F238E27FC236}">
                <a16:creationId xmlns:a16="http://schemas.microsoft.com/office/drawing/2014/main" id="{02AF664E-956D-40D1-9B64-72A785708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8869" y="6209925"/>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64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42EF3-7E46-5402-0AC2-F7BDBE22B4EA}"/>
              </a:ext>
            </a:extLst>
          </p:cNvPr>
          <p:cNvSpPr>
            <a:spLocks noGrp="1"/>
          </p:cNvSpPr>
          <p:nvPr>
            <p:ph type="title"/>
          </p:nvPr>
        </p:nvSpPr>
        <p:spPr/>
        <p:txBody>
          <a:bodyPr/>
          <a:lstStyle/>
          <a:p>
            <a:r>
              <a:rPr lang="nl-NL" dirty="0"/>
              <a:t>Thomas Hobbes (1588-1679) </a:t>
            </a:r>
          </a:p>
        </p:txBody>
      </p:sp>
      <p:sp>
        <p:nvSpPr>
          <p:cNvPr id="9" name="Tijdelijke aanduiding voor tekst 8">
            <a:extLst>
              <a:ext uri="{FF2B5EF4-FFF2-40B4-BE49-F238E27FC236}">
                <a16:creationId xmlns:a16="http://schemas.microsoft.com/office/drawing/2014/main" id="{665562A0-04B3-730C-A8A3-3D6FAE358F24}"/>
              </a:ext>
            </a:extLst>
          </p:cNvPr>
          <p:cNvSpPr>
            <a:spLocks noGrp="1"/>
          </p:cNvSpPr>
          <p:nvPr>
            <p:ph type="body" idx="1"/>
          </p:nvPr>
        </p:nvSpPr>
        <p:spPr>
          <a:xfrm>
            <a:off x="851927" y="2178908"/>
            <a:ext cx="5020056" cy="654908"/>
          </a:xfrm>
        </p:spPr>
        <p:txBody>
          <a:bodyPr/>
          <a:lstStyle/>
          <a:p>
            <a:r>
              <a:rPr lang="nl-NL" dirty="0"/>
              <a:t>Vrede van Westfalen 1648</a:t>
            </a:r>
          </a:p>
        </p:txBody>
      </p:sp>
      <p:pic>
        <p:nvPicPr>
          <p:cNvPr id="5" name="Tijdelijke aanduiding voor inhoud 4" descr="Afbeelding met groep, oud, bos, winkel&#10;&#10;Automatisch gegenereerde beschrijving">
            <a:extLst>
              <a:ext uri="{FF2B5EF4-FFF2-40B4-BE49-F238E27FC236}">
                <a16:creationId xmlns:a16="http://schemas.microsoft.com/office/drawing/2014/main" id="{D5FB3832-A279-3F2C-0CAB-B61167152A9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1927" y="2961548"/>
            <a:ext cx="4350871" cy="3237639"/>
          </a:xfrm>
        </p:spPr>
      </p:pic>
      <p:sp>
        <p:nvSpPr>
          <p:cNvPr id="10" name="Tijdelijke aanduiding voor tekst 9">
            <a:extLst>
              <a:ext uri="{FF2B5EF4-FFF2-40B4-BE49-F238E27FC236}">
                <a16:creationId xmlns:a16="http://schemas.microsoft.com/office/drawing/2014/main" id="{7F1A9908-C747-969B-ACEC-8A59A4BF765C}"/>
              </a:ext>
            </a:extLst>
          </p:cNvPr>
          <p:cNvSpPr>
            <a:spLocks noGrp="1"/>
          </p:cNvSpPr>
          <p:nvPr>
            <p:ph type="body" sz="quarter" idx="3"/>
          </p:nvPr>
        </p:nvSpPr>
        <p:spPr/>
        <p:txBody>
          <a:bodyPr/>
          <a:lstStyle/>
          <a:p>
            <a:r>
              <a:rPr lang="nl-NL" dirty="0"/>
              <a:t>Onthoofding Karel I (1649)</a:t>
            </a:r>
          </a:p>
        </p:txBody>
      </p:sp>
      <p:sp>
        <p:nvSpPr>
          <p:cNvPr id="6" name="AutoShape 2" descr="blob:null/6b9ce817-521b-4e9c-9edd-2885bd325981">
            <a:extLst>
              <a:ext uri="{FF2B5EF4-FFF2-40B4-BE49-F238E27FC236}">
                <a16:creationId xmlns:a16="http://schemas.microsoft.com/office/drawing/2014/main" id="{88AFB6A8-7CBF-44D0-E4AD-8F4CAECC6C84}"/>
              </a:ext>
            </a:extLst>
          </p:cNvPr>
          <p:cNvSpPr>
            <a:spLocks noChangeAspect="1" noChangeArrowheads="1"/>
          </p:cNvSpPr>
          <p:nvPr/>
        </p:nvSpPr>
        <p:spPr bwMode="auto">
          <a:xfrm>
            <a:off x="80963" y="595313"/>
            <a:ext cx="12030075" cy="566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4" descr="blob:null/6b9ce817-521b-4e9c-9edd-2885bd325981">
            <a:extLst>
              <a:ext uri="{FF2B5EF4-FFF2-40B4-BE49-F238E27FC236}">
                <a16:creationId xmlns:a16="http://schemas.microsoft.com/office/drawing/2014/main" id="{53E9C1A3-1184-B387-026A-86BD7B374969}"/>
              </a:ext>
            </a:extLst>
          </p:cNvPr>
          <p:cNvSpPr>
            <a:spLocks noChangeAspect="1" noChangeArrowheads="1"/>
          </p:cNvSpPr>
          <p:nvPr/>
        </p:nvSpPr>
        <p:spPr bwMode="auto">
          <a:xfrm>
            <a:off x="233363" y="747713"/>
            <a:ext cx="12030075" cy="566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blob:null/6b9ce817-521b-4e9c-9edd-2885bd325981">
            <a:extLst>
              <a:ext uri="{FF2B5EF4-FFF2-40B4-BE49-F238E27FC236}">
                <a16:creationId xmlns:a16="http://schemas.microsoft.com/office/drawing/2014/main" id="{63D02F9B-C4B7-956C-FA58-90F14B1EE767}"/>
              </a:ext>
            </a:extLst>
          </p:cNvPr>
          <p:cNvSpPr>
            <a:spLocks noChangeAspect="1" noChangeArrowheads="1"/>
          </p:cNvSpPr>
          <p:nvPr/>
        </p:nvSpPr>
        <p:spPr bwMode="auto">
          <a:xfrm>
            <a:off x="385763" y="900113"/>
            <a:ext cx="12030075" cy="566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7" name="Tijdelijke aanduiding voor inhoud 16" descr="Afbeelding met tekst, boek, oud, vintage&#10;&#10;Automatisch gegenereerde beschrijving">
            <a:extLst>
              <a:ext uri="{FF2B5EF4-FFF2-40B4-BE49-F238E27FC236}">
                <a16:creationId xmlns:a16="http://schemas.microsoft.com/office/drawing/2014/main" id="{FFB2359D-7C51-8A62-D6A1-2FD97C879E5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23046" y="2961548"/>
            <a:ext cx="4775279" cy="3237639"/>
          </a:xfrm>
        </p:spPr>
      </p:pic>
    </p:spTree>
    <p:extLst>
      <p:ext uri="{BB962C8B-B14F-4D97-AF65-F5344CB8AC3E}">
        <p14:creationId xmlns:p14="http://schemas.microsoft.com/office/powerpoint/2010/main" val="347714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917671B-60F7-DD34-2103-B65609514756}"/>
              </a:ext>
            </a:extLst>
          </p:cNvPr>
          <p:cNvSpPr>
            <a:spLocks noGrp="1"/>
          </p:cNvSpPr>
          <p:nvPr>
            <p:ph type="title"/>
          </p:nvPr>
        </p:nvSpPr>
        <p:spPr/>
        <p:txBody>
          <a:bodyPr/>
          <a:lstStyle/>
          <a:p>
            <a:r>
              <a:rPr lang="nl-NL" dirty="0"/>
              <a:t>Doel: bereiken van vrede en veiligheid</a:t>
            </a:r>
          </a:p>
        </p:txBody>
      </p:sp>
      <p:pic>
        <p:nvPicPr>
          <p:cNvPr id="11" name="Tijdelijke aanduiding voor afbeelding 10" descr="Afbeelding met person, persoon, binnen&#10;&#10;Automatisch gegenereerde beschrijving">
            <a:extLst>
              <a:ext uri="{FF2B5EF4-FFF2-40B4-BE49-F238E27FC236}">
                <a16:creationId xmlns:a16="http://schemas.microsoft.com/office/drawing/2014/main" id="{1D541DE4-0AED-4F2E-046D-92318DE566A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989" b="3989"/>
          <a:stretch>
            <a:fillRect/>
          </a:stretch>
        </p:blipFill>
        <p:spPr/>
      </p:pic>
      <p:sp>
        <p:nvSpPr>
          <p:cNvPr id="9" name="Tijdelijke aanduiding voor tekst 8">
            <a:extLst>
              <a:ext uri="{FF2B5EF4-FFF2-40B4-BE49-F238E27FC236}">
                <a16:creationId xmlns:a16="http://schemas.microsoft.com/office/drawing/2014/main" id="{C8FC12D8-8044-E5FD-4D9B-7C190664ED2B}"/>
              </a:ext>
            </a:extLst>
          </p:cNvPr>
          <p:cNvSpPr>
            <a:spLocks noGrp="1"/>
          </p:cNvSpPr>
          <p:nvPr>
            <p:ph type="body" sz="half" idx="2"/>
          </p:nvPr>
        </p:nvSpPr>
        <p:spPr/>
        <p:txBody>
          <a:bodyPr/>
          <a:lstStyle/>
          <a:p>
            <a:r>
              <a:rPr lang="nl-NL" dirty="0"/>
              <a:t>Hij trekt lessen uit:</a:t>
            </a:r>
          </a:p>
          <a:p>
            <a:pPr marL="457200" indent="-457200">
              <a:buAutoNum type="arabicPeriod"/>
            </a:pPr>
            <a:r>
              <a:rPr lang="nl-NL" dirty="0"/>
              <a:t>Godsdienstoorlogen</a:t>
            </a:r>
          </a:p>
          <a:p>
            <a:pPr marL="457200" indent="-457200">
              <a:buAutoNum type="arabicPeriod"/>
            </a:pPr>
            <a:r>
              <a:rPr lang="nl-NL" dirty="0"/>
              <a:t>Burgeroorlog Engeland over machtsvraag (koning of parlement)</a:t>
            </a:r>
          </a:p>
        </p:txBody>
      </p:sp>
    </p:spTree>
    <p:extLst>
      <p:ext uri="{BB962C8B-B14F-4D97-AF65-F5344CB8AC3E}">
        <p14:creationId xmlns:p14="http://schemas.microsoft.com/office/powerpoint/2010/main" val="368927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el 4">
            <a:extLst>
              <a:ext uri="{FF2B5EF4-FFF2-40B4-BE49-F238E27FC236}">
                <a16:creationId xmlns:a16="http://schemas.microsoft.com/office/drawing/2014/main" id="{3D9C577E-2574-06E7-9A04-09BE736F0909}"/>
              </a:ext>
            </a:extLst>
          </p:cNvPr>
          <p:cNvSpPr>
            <a:spLocks noGrp="1"/>
          </p:cNvSpPr>
          <p:nvPr>
            <p:ph type="title"/>
          </p:nvPr>
        </p:nvSpPr>
        <p:spPr>
          <a:xfrm>
            <a:off x="517869" y="976160"/>
            <a:ext cx="8686800" cy="1934172"/>
          </a:xfrm>
        </p:spPr>
        <p:txBody>
          <a:bodyPr>
            <a:normAutofit/>
          </a:bodyPr>
          <a:lstStyle/>
          <a:p>
            <a:r>
              <a:rPr lang="nl-NL" dirty="0"/>
              <a:t>Conclusie godsdienstoorlogen</a:t>
            </a:r>
          </a:p>
        </p:txBody>
      </p:sp>
      <p:sp>
        <p:nvSpPr>
          <p:cNvPr id="13" name="Rectangle 12">
            <a:extLst>
              <a:ext uri="{FF2B5EF4-FFF2-40B4-BE49-F238E27FC236}">
                <a16:creationId xmlns:a16="http://schemas.microsoft.com/office/drawing/2014/main" id="{5B8D7907-8AB9-4E98-A576-1A13AECED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inhoud 5">
            <a:extLst>
              <a:ext uri="{FF2B5EF4-FFF2-40B4-BE49-F238E27FC236}">
                <a16:creationId xmlns:a16="http://schemas.microsoft.com/office/drawing/2014/main" id="{04973B4E-9E13-0471-3F8C-79AFC02567BB}"/>
              </a:ext>
            </a:extLst>
          </p:cNvPr>
          <p:cNvSpPr>
            <a:spLocks noGrp="1"/>
          </p:cNvSpPr>
          <p:nvPr>
            <p:ph idx="1"/>
          </p:nvPr>
        </p:nvSpPr>
        <p:spPr>
          <a:xfrm>
            <a:off x="517869" y="3172570"/>
            <a:ext cx="8686799" cy="3016294"/>
          </a:xfrm>
        </p:spPr>
        <p:txBody>
          <a:bodyPr>
            <a:normAutofit/>
          </a:bodyPr>
          <a:lstStyle/>
          <a:p>
            <a:r>
              <a:rPr lang="nl-NL" dirty="0"/>
              <a:t>Erkennen dat er niet meer één uitleg is van de goddelijke wetten:</a:t>
            </a:r>
          </a:p>
          <a:p>
            <a:pPr marL="342900" indent="-342900">
              <a:buFontTx/>
              <a:buChar char="-"/>
            </a:pPr>
            <a:r>
              <a:rPr lang="nl-NL" dirty="0"/>
              <a:t>Staatswetten daarom niet meer uit goddelijke openbaring afleiden</a:t>
            </a:r>
          </a:p>
          <a:p>
            <a:pPr marL="342900" indent="-342900">
              <a:buFontTx/>
              <a:buChar char="-"/>
            </a:pPr>
            <a:r>
              <a:rPr lang="nl-NL" dirty="0"/>
              <a:t>Kerk moet ondergeschikt worden gemaakt aan de staat</a:t>
            </a:r>
          </a:p>
          <a:p>
            <a:pPr marL="342900" indent="-342900">
              <a:buFontTx/>
              <a:buChar char="-"/>
            </a:pPr>
            <a:r>
              <a:rPr lang="nl-NL" dirty="0"/>
              <a:t>Scheiding van godsdienst en moraal in publiek en privaat deel. Innerlijk geloof is </a:t>
            </a:r>
            <a:r>
              <a:rPr lang="nl-NL" dirty="0" err="1"/>
              <a:t>privé-zaak</a:t>
            </a:r>
            <a:r>
              <a:rPr lang="nl-NL" dirty="0"/>
              <a:t>: </a:t>
            </a:r>
            <a:r>
              <a:rPr lang="nl-NL" i="1" dirty="0"/>
              <a:t>In </a:t>
            </a:r>
            <a:r>
              <a:rPr lang="nl-NL" i="1" dirty="0" err="1"/>
              <a:t>secret</a:t>
            </a:r>
            <a:r>
              <a:rPr lang="nl-NL" i="1" dirty="0"/>
              <a:t> free</a:t>
            </a:r>
            <a:endParaRPr lang="nl-NL" dirty="0"/>
          </a:p>
        </p:txBody>
      </p:sp>
    </p:spTree>
    <p:extLst>
      <p:ext uri="{BB962C8B-B14F-4D97-AF65-F5344CB8AC3E}">
        <p14:creationId xmlns:p14="http://schemas.microsoft.com/office/powerpoint/2010/main" val="218290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315845D-60BD-44D2-35BD-0E02AC458CAD}"/>
              </a:ext>
            </a:extLst>
          </p:cNvPr>
          <p:cNvSpPr>
            <a:spLocks noGrp="1"/>
          </p:cNvSpPr>
          <p:nvPr>
            <p:ph type="title"/>
          </p:nvPr>
        </p:nvSpPr>
        <p:spPr>
          <a:xfrm>
            <a:off x="517870" y="976160"/>
            <a:ext cx="5021183" cy="2452840"/>
          </a:xfrm>
        </p:spPr>
        <p:txBody>
          <a:bodyPr vert="horz" lIns="91440" tIns="45720" rIns="91440" bIns="45720" rtlCol="0" anchor="t">
            <a:normAutofit/>
          </a:bodyPr>
          <a:lstStyle/>
          <a:p>
            <a:r>
              <a:rPr lang="en-US" sz="5000"/>
              <a:t>Natuurtoestand van de mens</a:t>
            </a:r>
          </a:p>
        </p:txBody>
      </p:sp>
      <p:sp>
        <p:nvSpPr>
          <p:cNvPr id="29" name="Rectangle 28">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11650"/>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BF406F0-2349-2BF3-F302-52452091EDB9}"/>
              </a:ext>
            </a:extLst>
          </p:cNvPr>
          <p:cNvSpPr>
            <a:spLocks noGrp="1"/>
          </p:cNvSpPr>
          <p:nvPr>
            <p:ph type="body" idx="1"/>
          </p:nvPr>
        </p:nvSpPr>
        <p:spPr>
          <a:xfrm>
            <a:off x="6662168" y="976160"/>
            <a:ext cx="4945183" cy="3311359"/>
          </a:xfrm>
        </p:spPr>
        <p:txBody>
          <a:bodyPr vert="horz" lIns="91440" tIns="45720" rIns="91440" bIns="45720" rtlCol="0">
            <a:normAutofit/>
          </a:bodyPr>
          <a:lstStyle/>
          <a:p>
            <a:r>
              <a:rPr lang="en-US" sz="1900" dirty="0" err="1"/>
              <a:t>Materialistisch</a:t>
            </a:r>
            <a:r>
              <a:rPr lang="en-US" sz="1900" dirty="0"/>
              <a:t> – </a:t>
            </a:r>
            <a:r>
              <a:rPr lang="en-US" sz="1900" dirty="0" err="1"/>
              <a:t>niet-teleologisch</a:t>
            </a:r>
            <a:r>
              <a:rPr lang="en-US" sz="1900" dirty="0"/>
              <a:t> </a:t>
            </a:r>
            <a:r>
              <a:rPr lang="en-US" sz="1900" dirty="0" err="1"/>
              <a:t>mensbeeld</a:t>
            </a:r>
            <a:endParaRPr lang="en-US" sz="1900" dirty="0"/>
          </a:p>
          <a:p>
            <a:r>
              <a:rPr lang="en-US" sz="1900" dirty="0" err="1"/>
              <a:t>Vrees</a:t>
            </a:r>
            <a:r>
              <a:rPr lang="en-US" sz="1900" dirty="0"/>
              <a:t> </a:t>
            </a:r>
            <a:r>
              <a:rPr lang="en-US" sz="1900" dirty="0" err="1"/>
              <a:t>voor</a:t>
            </a:r>
            <a:r>
              <a:rPr lang="en-US" sz="1900" dirty="0"/>
              <a:t> de </a:t>
            </a:r>
            <a:r>
              <a:rPr lang="en-US" sz="1900" dirty="0" err="1"/>
              <a:t>ander</a:t>
            </a:r>
            <a:r>
              <a:rPr lang="en-US" sz="1900" dirty="0"/>
              <a:t>, God, de </a:t>
            </a:r>
            <a:r>
              <a:rPr lang="en-US" sz="1900" dirty="0" err="1"/>
              <a:t>dood</a:t>
            </a:r>
            <a:r>
              <a:rPr lang="en-US" sz="1900" dirty="0"/>
              <a:t>….</a:t>
            </a:r>
            <a:br>
              <a:rPr lang="en-US" sz="1900" dirty="0"/>
            </a:br>
            <a:r>
              <a:rPr lang="en-US" sz="1900" dirty="0" err="1"/>
              <a:t>Vrees</a:t>
            </a:r>
            <a:r>
              <a:rPr lang="en-US" sz="1900" dirty="0"/>
              <a:t> om </a:t>
            </a:r>
            <a:r>
              <a:rPr lang="en-US" sz="1900" dirty="0" err="1"/>
              <a:t>een</a:t>
            </a:r>
            <a:r>
              <a:rPr lang="en-US" sz="1900" dirty="0"/>
              <a:t> </a:t>
            </a:r>
            <a:r>
              <a:rPr lang="en-US" sz="1900" dirty="0" err="1"/>
              <a:t>gewelddadige</a:t>
            </a:r>
            <a:r>
              <a:rPr lang="en-US" sz="1900" dirty="0"/>
              <a:t> </a:t>
            </a:r>
            <a:r>
              <a:rPr lang="en-US" sz="1900" dirty="0" err="1"/>
              <a:t>dood</a:t>
            </a:r>
            <a:r>
              <a:rPr lang="en-US" sz="1900" dirty="0"/>
              <a:t> te </a:t>
            </a:r>
            <a:r>
              <a:rPr lang="en-US" sz="1900" dirty="0" err="1"/>
              <a:t>sterven</a:t>
            </a:r>
            <a:endParaRPr lang="en-US" sz="1900" dirty="0"/>
          </a:p>
          <a:p>
            <a:r>
              <a:rPr lang="en-US" sz="1900" dirty="0"/>
              <a:t>Mens is </a:t>
            </a:r>
            <a:r>
              <a:rPr lang="en-US" sz="1900" dirty="0" err="1"/>
              <a:t>gedreven</a:t>
            </a:r>
            <a:r>
              <a:rPr lang="en-US" sz="1900" dirty="0"/>
              <a:t> door </a:t>
            </a:r>
            <a:r>
              <a:rPr lang="en-US" sz="1900" dirty="0" err="1"/>
              <a:t>een</a:t>
            </a:r>
            <a:r>
              <a:rPr lang="en-US" sz="1900" dirty="0"/>
              <a:t> </a:t>
            </a:r>
            <a:r>
              <a:rPr lang="en-US" sz="1900" dirty="0" err="1"/>
              <a:t>oerangst</a:t>
            </a:r>
            <a:r>
              <a:rPr lang="en-US" sz="1900" dirty="0"/>
              <a:t> – </a:t>
            </a:r>
            <a:r>
              <a:rPr lang="en-US" sz="1900" dirty="0" err="1"/>
              <a:t>bewust</a:t>
            </a:r>
            <a:r>
              <a:rPr lang="en-US" sz="1900" dirty="0"/>
              <a:t> van eigen </a:t>
            </a:r>
            <a:r>
              <a:rPr lang="en-US" sz="1900" dirty="0" err="1"/>
              <a:t>sterfelijkheid</a:t>
            </a:r>
            <a:endParaRPr lang="en-US" sz="1900" dirty="0"/>
          </a:p>
          <a:p>
            <a:r>
              <a:rPr lang="en-US" sz="1900" dirty="0" err="1"/>
              <a:t>Fundamenteel</a:t>
            </a:r>
            <a:r>
              <a:rPr lang="en-US" sz="1900" dirty="0"/>
              <a:t> is het </a:t>
            </a:r>
            <a:r>
              <a:rPr lang="en-US" sz="1900" dirty="0" err="1"/>
              <a:t>recht</a:t>
            </a:r>
            <a:r>
              <a:rPr lang="en-US" sz="1900" dirty="0"/>
              <a:t> op </a:t>
            </a:r>
            <a:r>
              <a:rPr lang="en-US" sz="1900" dirty="0" err="1"/>
              <a:t>leven</a:t>
            </a:r>
            <a:endParaRPr lang="en-US" sz="1900" dirty="0"/>
          </a:p>
          <a:p>
            <a:r>
              <a:rPr lang="en-US" sz="1900" dirty="0" err="1"/>
              <a:t>Dit</a:t>
            </a:r>
            <a:r>
              <a:rPr lang="en-US" sz="1900" dirty="0"/>
              <a:t> </a:t>
            </a:r>
            <a:r>
              <a:rPr lang="en-US" sz="1900" dirty="0" err="1"/>
              <a:t>recht</a:t>
            </a:r>
            <a:r>
              <a:rPr lang="en-US" sz="1900" dirty="0"/>
              <a:t> </a:t>
            </a:r>
            <a:r>
              <a:rPr lang="en-US" sz="1900" dirty="0" err="1"/>
              <a:t>wordt</a:t>
            </a:r>
            <a:r>
              <a:rPr lang="en-US" sz="1900" dirty="0"/>
              <a:t> </a:t>
            </a:r>
            <a:r>
              <a:rPr lang="en-US" sz="1900" dirty="0" err="1"/>
              <a:t>beperkt</a:t>
            </a:r>
            <a:r>
              <a:rPr lang="en-US" sz="1900" dirty="0"/>
              <a:t> door de </a:t>
            </a:r>
            <a:r>
              <a:rPr lang="en-US" sz="1900" dirty="0" err="1"/>
              <a:t>macht</a:t>
            </a:r>
            <a:r>
              <a:rPr lang="en-US" sz="1900" dirty="0"/>
              <a:t> die </a:t>
            </a:r>
            <a:r>
              <a:rPr lang="en-US" sz="1900" dirty="0" err="1"/>
              <a:t>een</a:t>
            </a:r>
            <a:r>
              <a:rPr lang="en-US" sz="1900" dirty="0"/>
              <a:t> </a:t>
            </a:r>
            <a:r>
              <a:rPr lang="en-US" sz="1900" dirty="0" err="1"/>
              <a:t>mens</a:t>
            </a:r>
            <a:r>
              <a:rPr lang="en-US" sz="1900" dirty="0"/>
              <a:t> </a:t>
            </a:r>
            <a:r>
              <a:rPr lang="en-US" sz="1900" dirty="0" err="1"/>
              <a:t>heeft</a:t>
            </a:r>
            <a:r>
              <a:rPr lang="en-US" sz="1900" dirty="0"/>
              <a:t>: </a:t>
            </a:r>
            <a:r>
              <a:rPr lang="en-US" sz="1900" dirty="0" err="1"/>
              <a:t>streven</a:t>
            </a:r>
            <a:r>
              <a:rPr lang="en-US" sz="1900" dirty="0"/>
              <a:t> </a:t>
            </a:r>
            <a:r>
              <a:rPr lang="en-US" sz="1900" dirty="0" err="1"/>
              <a:t>naar</a:t>
            </a:r>
            <a:r>
              <a:rPr lang="en-US" sz="1900" dirty="0"/>
              <a:t> </a:t>
            </a:r>
            <a:r>
              <a:rPr lang="en-US" sz="1900" dirty="0" err="1"/>
              <a:t>meer</a:t>
            </a:r>
            <a:r>
              <a:rPr lang="en-US" sz="1900" dirty="0"/>
              <a:t> </a:t>
            </a:r>
            <a:r>
              <a:rPr lang="en-US" sz="1900" dirty="0" err="1"/>
              <a:t>macht</a:t>
            </a:r>
            <a:r>
              <a:rPr lang="en-US" sz="1900" dirty="0"/>
              <a:t>…</a:t>
            </a:r>
          </a:p>
          <a:p>
            <a:endParaRPr lang="en-US" sz="1900" dirty="0"/>
          </a:p>
        </p:txBody>
      </p:sp>
    </p:spTree>
    <p:extLst>
      <p:ext uri="{BB962C8B-B14F-4D97-AF65-F5344CB8AC3E}">
        <p14:creationId xmlns:p14="http://schemas.microsoft.com/office/powerpoint/2010/main" val="276320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A3343FE-F78A-EBB8-6094-E8A6D47EAEB6}"/>
              </a:ext>
            </a:extLst>
          </p:cNvPr>
          <p:cNvSpPr>
            <a:spLocks noGrp="1"/>
          </p:cNvSpPr>
          <p:nvPr>
            <p:ph type="title"/>
          </p:nvPr>
        </p:nvSpPr>
        <p:spPr/>
        <p:txBody>
          <a:bodyPr>
            <a:normAutofit/>
          </a:bodyPr>
          <a:lstStyle/>
          <a:p>
            <a:r>
              <a:rPr lang="nl-NL" dirty="0"/>
              <a:t>State of nature</a:t>
            </a:r>
            <a:br>
              <a:rPr lang="nl-NL" dirty="0"/>
            </a:br>
            <a:br>
              <a:rPr lang="nl-NL" dirty="0"/>
            </a:br>
            <a:r>
              <a:rPr lang="nl-NL" sz="2700" b="0" dirty="0"/>
              <a:t>niet bijbels </a:t>
            </a:r>
            <a:br>
              <a:rPr lang="nl-NL" sz="2700" b="0" dirty="0"/>
            </a:br>
            <a:br>
              <a:rPr lang="nl-NL" sz="2700" b="0" dirty="0"/>
            </a:br>
            <a:r>
              <a:rPr lang="nl-NL" sz="2700" b="0" dirty="0"/>
              <a:t>geen polis</a:t>
            </a:r>
            <a:br>
              <a:rPr lang="nl-NL" sz="2700" b="0" dirty="0"/>
            </a:br>
            <a:br>
              <a:rPr lang="nl-NL" sz="2700" b="0" dirty="0"/>
            </a:br>
            <a:r>
              <a:rPr lang="nl-NL" sz="2700" b="0" dirty="0"/>
              <a:t>maar conditie van niet-gelegitimeerd gezag: oorlog</a:t>
            </a:r>
          </a:p>
        </p:txBody>
      </p:sp>
      <p:pic>
        <p:nvPicPr>
          <p:cNvPr id="7" name="Tijdelijke aanduiding voor inhoud 6" descr="Afbeelding met tekst, boom, plant&#10;&#10;Automatisch gegenereerde beschrijving">
            <a:extLst>
              <a:ext uri="{FF2B5EF4-FFF2-40B4-BE49-F238E27FC236}">
                <a16:creationId xmlns:a16="http://schemas.microsoft.com/office/drawing/2014/main" id="{22CC7ABA-94AB-797E-660A-A7EDAA090F1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02502" y="969963"/>
            <a:ext cx="3611459" cy="2554287"/>
          </a:xfrm>
        </p:spPr>
      </p:pic>
      <p:pic>
        <p:nvPicPr>
          <p:cNvPr id="9" name="Tijdelijke aanduiding voor inhoud 8" descr="Afbeelding met persoon, buiten, mensen, menigte&#10;&#10;Automatisch gegenereerde beschrijving">
            <a:extLst>
              <a:ext uri="{FF2B5EF4-FFF2-40B4-BE49-F238E27FC236}">
                <a16:creationId xmlns:a16="http://schemas.microsoft.com/office/drawing/2014/main" id="{337E08BB-E337-7771-91C8-BB0578B3472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02502" y="3751263"/>
            <a:ext cx="3620788" cy="2805820"/>
          </a:xfrm>
        </p:spPr>
      </p:pic>
    </p:spTree>
    <p:extLst>
      <p:ext uri="{BB962C8B-B14F-4D97-AF65-F5344CB8AC3E}">
        <p14:creationId xmlns:p14="http://schemas.microsoft.com/office/powerpoint/2010/main" val="142751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D770E47A-95B6-444A-1B22-FF048E5A899B}"/>
              </a:ext>
            </a:extLst>
          </p:cNvPr>
          <p:cNvSpPr>
            <a:spLocks noGrp="1"/>
          </p:cNvSpPr>
          <p:nvPr>
            <p:ph type="title"/>
          </p:nvPr>
        </p:nvSpPr>
        <p:spPr>
          <a:xfrm>
            <a:off x="517870" y="978408"/>
            <a:ext cx="8686796" cy="2334247"/>
          </a:xfrm>
        </p:spPr>
        <p:txBody>
          <a:bodyPr vert="horz" lIns="91440" tIns="45720" rIns="91440" bIns="45720" rtlCol="0" anchor="t">
            <a:normAutofit fontScale="90000"/>
          </a:bodyPr>
          <a:lstStyle/>
          <a:p>
            <a:pPr>
              <a:lnSpc>
                <a:spcPct val="90000"/>
              </a:lnSpc>
            </a:pPr>
            <a:r>
              <a:rPr lang="en-US" sz="3800" dirty="0" err="1"/>
              <a:t>Menselijke</a:t>
            </a:r>
            <a:r>
              <a:rPr lang="en-US" sz="3800" dirty="0"/>
              <a:t> </a:t>
            </a:r>
            <a:r>
              <a:rPr lang="en-US" sz="3800" dirty="0" err="1"/>
              <a:t>geschiedenis</a:t>
            </a:r>
            <a:r>
              <a:rPr lang="en-US" sz="3800" dirty="0"/>
              <a:t>: </a:t>
            </a:r>
            <a:r>
              <a:rPr lang="en-US" sz="3800" dirty="0" err="1"/>
              <a:t>rivieren</a:t>
            </a:r>
            <a:r>
              <a:rPr lang="en-US" sz="3800" dirty="0"/>
              <a:t> van </a:t>
            </a:r>
            <a:r>
              <a:rPr lang="en-US" sz="3800" dirty="0" err="1"/>
              <a:t>bloed</a:t>
            </a:r>
            <a:r>
              <a:rPr lang="en-US" sz="3800" dirty="0"/>
              <a:t>…</a:t>
            </a:r>
            <a:br>
              <a:rPr lang="en-US" sz="3800" dirty="0"/>
            </a:br>
            <a:br>
              <a:rPr lang="en-US" sz="3800" dirty="0"/>
            </a:br>
            <a:r>
              <a:rPr lang="en-US" sz="3800" i="1" dirty="0">
                <a:effectLst/>
              </a:rPr>
              <a:t>“Het </a:t>
            </a:r>
            <a:r>
              <a:rPr lang="en-US" sz="3800" i="1" dirty="0" err="1">
                <a:effectLst/>
              </a:rPr>
              <a:t>leven</a:t>
            </a:r>
            <a:r>
              <a:rPr lang="en-US" sz="3800" i="1" dirty="0">
                <a:effectLst/>
              </a:rPr>
              <a:t> is </a:t>
            </a:r>
            <a:r>
              <a:rPr lang="en-US" sz="3800" i="1" dirty="0" err="1">
                <a:effectLst/>
              </a:rPr>
              <a:t>eenzaam</a:t>
            </a:r>
            <a:r>
              <a:rPr lang="en-US" sz="3800" i="1" dirty="0">
                <a:effectLst/>
              </a:rPr>
              <a:t>, arm, </a:t>
            </a:r>
            <a:r>
              <a:rPr lang="en-US" sz="3800" i="1" dirty="0" err="1">
                <a:effectLst/>
              </a:rPr>
              <a:t>smerig</a:t>
            </a:r>
            <a:r>
              <a:rPr lang="en-US" sz="3800" i="1" dirty="0">
                <a:effectLst/>
              </a:rPr>
              <a:t>, </a:t>
            </a:r>
            <a:r>
              <a:rPr lang="en-US" sz="3800" i="1" dirty="0" err="1">
                <a:effectLst/>
              </a:rPr>
              <a:t>bruut</a:t>
            </a:r>
            <a:r>
              <a:rPr lang="en-US" sz="3800" i="1" dirty="0">
                <a:effectLst/>
              </a:rPr>
              <a:t> </a:t>
            </a:r>
            <a:r>
              <a:rPr lang="en-US" sz="3800" i="1" dirty="0" err="1">
                <a:effectLst/>
              </a:rPr>
              <a:t>en</a:t>
            </a:r>
            <a:r>
              <a:rPr lang="en-US" sz="3800" i="1" dirty="0">
                <a:effectLst/>
              </a:rPr>
              <a:t> </a:t>
            </a:r>
            <a:r>
              <a:rPr lang="en-US" sz="3800" i="1" dirty="0" err="1">
                <a:effectLst/>
              </a:rPr>
              <a:t>kort</a:t>
            </a:r>
            <a:r>
              <a:rPr lang="en-US" sz="3800" i="1" dirty="0">
                <a:effectLst/>
              </a:rPr>
              <a:t>.”</a:t>
            </a:r>
            <a:endParaRPr lang="en-US" sz="3800" i="1" dirty="0"/>
          </a:p>
        </p:txBody>
      </p:sp>
      <p:sp>
        <p:nvSpPr>
          <p:cNvPr id="17" name="Rectangle 1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68680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D77071-AFE2-3172-1DE6-D986A0A3EF16}"/>
              </a:ext>
            </a:extLst>
          </p:cNvPr>
          <p:cNvSpPr>
            <a:spLocks noGrp="1"/>
          </p:cNvSpPr>
          <p:nvPr>
            <p:ph type="title"/>
          </p:nvPr>
        </p:nvSpPr>
        <p:spPr/>
        <p:txBody>
          <a:bodyPr/>
          <a:lstStyle/>
          <a:p>
            <a:r>
              <a:rPr lang="nl-NL" dirty="0"/>
              <a:t>Sociaal contract</a:t>
            </a:r>
          </a:p>
        </p:txBody>
      </p:sp>
      <p:sp>
        <p:nvSpPr>
          <p:cNvPr id="4" name="Tijdelijke aanduiding voor inhoud 3">
            <a:extLst>
              <a:ext uri="{FF2B5EF4-FFF2-40B4-BE49-F238E27FC236}">
                <a16:creationId xmlns:a16="http://schemas.microsoft.com/office/drawing/2014/main" id="{01552AC1-1DC3-DDBE-F2BC-A6E2BC74681E}"/>
              </a:ext>
            </a:extLst>
          </p:cNvPr>
          <p:cNvSpPr>
            <a:spLocks noGrp="1"/>
          </p:cNvSpPr>
          <p:nvPr>
            <p:ph idx="1"/>
          </p:nvPr>
        </p:nvSpPr>
        <p:spPr/>
        <p:txBody>
          <a:bodyPr>
            <a:normAutofit fontScale="92500" lnSpcReduction="10000"/>
          </a:bodyPr>
          <a:lstStyle/>
          <a:p>
            <a:pPr marL="342900" indent="-342900">
              <a:buFontTx/>
              <a:buChar char="-"/>
            </a:pPr>
            <a:r>
              <a:rPr lang="nl-NL" dirty="0"/>
              <a:t>Oplossing alleen als iedereen instemt om zijn/haar natuurlijke vrijheid op te geven</a:t>
            </a:r>
          </a:p>
          <a:p>
            <a:pPr marL="342900" indent="-342900">
              <a:buFontTx/>
              <a:buChar char="-"/>
            </a:pPr>
            <a:r>
              <a:rPr lang="nl-NL" dirty="0"/>
              <a:t>Enkeling heeft soeverein nodig om eigen veiligheid te garanderen</a:t>
            </a:r>
          </a:p>
          <a:p>
            <a:pPr marL="342900" indent="-342900">
              <a:buFontTx/>
              <a:buChar char="-"/>
            </a:pPr>
            <a:r>
              <a:rPr lang="nl-NL" dirty="0"/>
              <a:t>Wederkerigheid: soeverein is dienaar van het algemeen belang (=veiligheid) en daarvan afhankelijk</a:t>
            </a:r>
          </a:p>
          <a:p>
            <a:pPr marL="342900" indent="-342900">
              <a:buFontTx/>
              <a:buChar char="-"/>
            </a:pPr>
            <a:r>
              <a:rPr lang="nl-NL" dirty="0"/>
              <a:t>Uit eigen belang is de soeverein rechtvaardig</a:t>
            </a:r>
          </a:p>
          <a:p>
            <a:pPr marL="342900" indent="-342900">
              <a:buFontTx/>
              <a:buChar char="-"/>
            </a:pPr>
            <a:r>
              <a:rPr lang="nl-NL" dirty="0"/>
              <a:t>Soeverein is een gecreëerde macht</a:t>
            </a:r>
          </a:p>
          <a:p>
            <a:pPr marL="342900" indent="-342900">
              <a:buFontTx/>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Mens geen directe participatie in de politiek:, maar </a:t>
            </a:r>
            <a:r>
              <a:rPr lang="nl-NL" sz="2000" dirty="0">
                <a:latin typeface="Calibri" panose="020F0502020204030204" pitchFamily="34" charset="0"/>
                <a:ea typeface="Calibri" panose="020F0502020204030204" pitchFamily="34" charset="0"/>
                <a:cs typeface="Times New Roman" panose="02020603050405020304" pitchFamily="18" charset="0"/>
              </a:rPr>
              <a:t>sociaal contract dat ze geregeerd worden door </a:t>
            </a:r>
            <a:r>
              <a:rPr lang="nl-NL" sz="2000" dirty="0">
                <a:effectLst/>
                <a:latin typeface="Calibri" panose="020F0502020204030204" pitchFamily="34" charset="0"/>
                <a:ea typeface="Calibri" panose="020F0502020204030204" pitchFamily="34" charset="0"/>
                <a:cs typeface="Times New Roman" panose="02020603050405020304" pitchFamily="18" charset="0"/>
              </a:rPr>
              <a:t>een ‘</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artificial</a:t>
            </a:r>
            <a:r>
              <a:rPr lang="nl-NL" sz="2000" dirty="0">
                <a:effectLst/>
                <a:latin typeface="Calibri" panose="020F0502020204030204" pitchFamily="34" charset="0"/>
                <a:ea typeface="Calibri" panose="020F0502020204030204" pitchFamily="34" charset="0"/>
                <a:cs typeface="Times New Roman" panose="02020603050405020304" pitchFamily="18" charset="0"/>
              </a:rPr>
              <a:t> man’  die hij de soeverein – de Leviathan noemt</a:t>
            </a:r>
            <a:endParaRPr lang="en-US" dirty="0"/>
          </a:p>
          <a:p>
            <a:pPr marL="342900" indent="-342900">
              <a:buFontTx/>
              <a:buChar char="-"/>
            </a:pPr>
            <a:endParaRPr lang="nl-NL" dirty="0"/>
          </a:p>
        </p:txBody>
      </p:sp>
    </p:spTree>
    <p:extLst>
      <p:ext uri="{BB962C8B-B14F-4D97-AF65-F5344CB8AC3E}">
        <p14:creationId xmlns:p14="http://schemas.microsoft.com/office/powerpoint/2010/main" val="3926043789"/>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4685</TotalTime>
  <Words>639</Words>
  <Application>Microsoft Office PowerPoint</Application>
  <PresentationFormat>Breedbeeld</PresentationFormat>
  <Paragraphs>51</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Bierstadt</vt:lpstr>
      <vt:lpstr>Calibri</vt:lpstr>
      <vt:lpstr>GestaltVTI</vt:lpstr>
      <vt:lpstr>Thomas Hobbes</vt:lpstr>
      <vt:lpstr>Ivan Krastev: </vt:lpstr>
      <vt:lpstr>Thomas Hobbes (1588-1679) </vt:lpstr>
      <vt:lpstr>Doel: bereiken van vrede en veiligheid</vt:lpstr>
      <vt:lpstr>Conclusie godsdienstoorlogen</vt:lpstr>
      <vt:lpstr>Natuurtoestand van de mens</vt:lpstr>
      <vt:lpstr>State of nature  niet bijbels   geen polis  maar conditie van niet-gelegitimeerd gezag: oorlog</vt:lpstr>
      <vt:lpstr>Menselijke geschiedenis: rivieren van bloed…  “Het leven is eenzaam, arm, smerig, bruut en kort.”</vt:lpstr>
      <vt:lpstr>Sociaal contract</vt:lpstr>
      <vt:lpstr>De staat</vt:lpstr>
      <vt:lpstr>Conclusie burgeroorlog Engeland</vt:lpstr>
      <vt:lpstr>Een kunst </vt:lpstr>
      <vt:lpstr>Stellingen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Hobbes</dc:title>
  <dc:creator>Maanen van, Hendrie</dc:creator>
  <cp:lastModifiedBy>Maanen van, Hendrie</cp:lastModifiedBy>
  <cp:revision>2</cp:revision>
  <dcterms:created xsi:type="dcterms:W3CDTF">2022-06-17T14:19:25Z</dcterms:created>
  <dcterms:modified xsi:type="dcterms:W3CDTF">2022-06-20T20:25:12Z</dcterms:modified>
</cp:coreProperties>
</file>