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3" r:id="rId3"/>
    <p:sldId id="257" r:id="rId4"/>
    <p:sldId id="258" r:id="rId5"/>
    <p:sldId id="259" r:id="rId6"/>
    <p:sldId id="264" r:id="rId7"/>
    <p:sldId id="265" r:id="rId8"/>
    <p:sldId id="260" r:id="rId9"/>
    <p:sldId id="266" r:id="rId10"/>
    <p:sldId id="267" r:id="rId11"/>
    <p:sldId id="268" r:id="rId12"/>
    <p:sldId id="269" r:id="rId13"/>
    <p:sldId id="261" r:id="rId14"/>
    <p:sldId id="270" r:id="rId15"/>
    <p:sldId id="271" r:id="rId16"/>
    <p:sldId id="272"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51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nl-NL" smtClean="0"/>
              <a:t>Klik om de stijl te bewerken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75BB2773-4E56-4A7E-8BD5-5FC2C330929F}" type="datetimeFigureOut">
              <a:rPr lang="nl-NL" smtClean="0"/>
              <a:t>19-2-2019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11807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BB2773-4E56-4A7E-8BD5-5FC2C330929F}" type="datetimeFigureOut">
              <a:rPr lang="nl-NL" smtClean="0"/>
              <a:t>19-2-2019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211582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BB2773-4E56-4A7E-8BD5-5FC2C330929F}" type="datetimeFigureOut">
              <a:rPr lang="nl-NL" smtClean="0"/>
              <a:t>19-2-2019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290547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BB2773-4E56-4A7E-8BD5-5FC2C330929F}" type="datetimeFigureOut">
              <a:rPr lang="nl-NL" smtClean="0"/>
              <a:t>19-2-2019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C0D136-614D-4DAF-A30F-0A4009E6E07D}" type="slidenum">
              <a:rPr lang="nl-NL" smtClean="0"/>
              <a:t>‹nr.›</a:t>
            </a:fld>
            <a:endParaRPr lang="nl-NL"/>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99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BB2773-4E56-4A7E-8BD5-5FC2C330929F}" type="datetimeFigureOut">
              <a:rPr lang="nl-NL" smtClean="0"/>
              <a:t>19-2-2019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3548661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5BB2773-4E56-4A7E-8BD5-5FC2C330929F}" type="datetimeFigureOut">
              <a:rPr lang="nl-NL" smtClean="0"/>
              <a:t>19-2-2019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643061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5BB2773-4E56-4A7E-8BD5-5FC2C330929F}" type="datetimeFigureOut">
              <a:rPr lang="nl-NL" smtClean="0"/>
              <a:t>19-2-2019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59263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5BB2773-4E56-4A7E-8BD5-5FC2C330929F}" type="datetimeFigureOut">
              <a:rPr lang="nl-NL" smtClean="0"/>
              <a:t>19-2-2019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300735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5BB2773-4E56-4A7E-8BD5-5FC2C330929F}" type="datetimeFigureOut">
              <a:rPr lang="nl-NL" smtClean="0"/>
              <a:t>19-2-2019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427107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5BB2773-4E56-4A7E-8BD5-5FC2C330929F}" type="datetimeFigureOut">
              <a:rPr lang="nl-NL" smtClean="0"/>
              <a:t>19-2-2019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107298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75BB2773-4E56-4A7E-8BD5-5FC2C330929F}" type="datetimeFigureOut">
              <a:rPr lang="nl-NL" smtClean="0"/>
              <a:t>19-2-2019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52346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5BB2773-4E56-4A7E-8BD5-5FC2C330929F}" type="datetimeFigureOut">
              <a:rPr lang="nl-NL" smtClean="0"/>
              <a:t>19-2-2019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38226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5BB2773-4E56-4A7E-8BD5-5FC2C330929F}" type="datetimeFigureOut">
              <a:rPr lang="nl-NL" smtClean="0"/>
              <a:t>19-2-2019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141988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5BB2773-4E56-4A7E-8BD5-5FC2C330929F}" type="datetimeFigureOut">
              <a:rPr lang="nl-NL" smtClean="0"/>
              <a:t>19-2-2019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213272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B2773-4E56-4A7E-8BD5-5FC2C330929F}" type="datetimeFigureOut">
              <a:rPr lang="nl-NL" smtClean="0"/>
              <a:t>19-2-2019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2298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BB2773-4E56-4A7E-8BD5-5FC2C330929F}" type="datetimeFigureOut">
              <a:rPr lang="nl-NL" smtClean="0"/>
              <a:t>19-2-2019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11545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5BB2773-4E56-4A7E-8BD5-5FC2C330929F}" type="datetimeFigureOut">
              <a:rPr lang="nl-NL" smtClean="0"/>
              <a:t>19-2-2019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C0D136-614D-4DAF-A30F-0A4009E6E07D}" type="slidenum">
              <a:rPr lang="nl-NL" smtClean="0"/>
              <a:t>‹nr.›</a:t>
            </a:fld>
            <a:endParaRPr lang="nl-NL"/>
          </a:p>
        </p:txBody>
      </p:sp>
    </p:spTree>
    <p:extLst>
      <p:ext uri="{BB962C8B-B14F-4D97-AF65-F5344CB8AC3E}">
        <p14:creationId xmlns:p14="http://schemas.microsoft.com/office/powerpoint/2010/main" val="292643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5BB2773-4E56-4A7E-8BD5-5FC2C330929F}" type="datetimeFigureOut">
              <a:rPr lang="nl-NL" smtClean="0"/>
              <a:t>19-2-2019</a:t>
            </a:fld>
            <a:endParaRPr lang="nl-NL"/>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6C0D136-614D-4DAF-A30F-0A4009E6E07D}" type="slidenum">
              <a:rPr lang="nl-NL" smtClean="0"/>
              <a:t>‹nr.›</a:t>
            </a:fld>
            <a:endParaRPr lang="nl-NL"/>
          </a:p>
        </p:txBody>
      </p:sp>
    </p:spTree>
    <p:extLst>
      <p:ext uri="{BB962C8B-B14F-4D97-AF65-F5344CB8AC3E}">
        <p14:creationId xmlns:p14="http://schemas.microsoft.com/office/powerpoint/2010/main" val="399199416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solidFill>
                  <a:srgbClr val="FFFF00"/>
                </a:solidFill>
              </a:rPr>
              <a:t>Voltaire</a:t>
            </a:r>
            <a:endParaRPr lang="nl-NL" dirty="0">
              <a:solidFill>
                <a:srgbClr val="FFFF00"/>
              </a:solidFill>
            </a:endParaRPr>
          </a:p>
        </p:txBody>
      </p:sp>
      <p:sp>
        <p:nvSpPr>
          <p:cNvPr id="3" name="Ondertitel 2"/>
          <p:cNvSpPr>
            <a:spLocks noGrp="1"/>
          </p:cNvSpPr>
          <p:nvPr>
            <p:ph type="subTitle" idx="1"/>
          </p:nvPr>
        </p:nvSpPr>
        <p:spPr/>
        <p:txBody>
          <a:bodyPr/>
          <a:lstStyle/>
          <a:p>
            <a:r>
              <a:rPr lang="nl-NL" dirty="0" err="1" smtClean="0"/>
              <a:t>Il</a:t>
            </a:r>
            <a:r>
              <a:rPr lang="nl-NL" dirty="0" smtClean="0"/>
              <a:t> </a:t>
            </a:r>
            <a:r>
              <a:rPr lang="nl-NL" dirty="0" err="1" smtClean="0"/>
              <a:t>faut</a:t>
            </a:r>
            <a:r>
              <a:rPr lang="nl-NL" dirty="0" smtClean="0"/>
              <a:t> </a:t>
            </a:r>
            <a:r>
              <a:rPr lang="nl-NL" dirty="0" err="1" smtClean="0"/>
              <a:t>cultiver</a:t>
            </a:r>
            <a:r>
              <a:rPr lang="nl-NL" dirty="0" smtClean="0"/>
              <a:t> </a:t>
            </a:r>
            <a:r>
              <a:rPr lang="nl-NL" dirty="0" err="1" smtClean="0"/>
              <a:t>notre</a:t>
            </a:r>
            <a:r>
              <a:rPr lang="nl-NL" dirty="0" smtClean="0"/>
              <a:t> </a:t>
            </a:r>
            <a:r>
              <a:rPr lang="nl-NL" dirty="0" err="1" smtClean="0"/>
              <a:t>jardin</a:t>
            </a:r>
            <a:endParaRPr lang="nl-NL" dirty="0"/>
          </a:p>
        </p:txBody>
      </p:sp>
    </p:spTree>
    <p:extLst>
      <p:ext uri="{BB962C8B-B14F-4D97-AF65-F5344CB8AC3E}">
        <p14:creationId xmlns:p14="http://schemas.microsoft.com/office/powerpoint/2010/main" val="382645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24"/>
          <p:cNvPicPr>
            <a:picLocks noChangeAspect="1"/>
          </p:cNvPicPr>
          <p:nvPr/>
        </p:nvPicPr>
        <p:blipFill>
          <a:blip r:embed="rId2">
            <a:extLst>
              <a:ext uri="{28A0092B-C50C-407E-A947-70E740481C1C}">
                <a14:useLocalDpi xmlns:a14="http://schemas.microsoft.com/office/drawing/2010/main" val="0"/>
              </a:ext>
            </a:extLst>
          </a:blip>
          <a:srcRect t="18698" b="18698"/>
          <a:stretch>
            <a:fillRect/>
          </a:stretch>
        </p:blipFill>
        <p:spPr>
          <a:xfrm>
            <a:off x="1294091" y="126609"/>
            <a:ext cx="9576061" cy="4979963"/>
          </a:xfrm>
          <a:prstGeom prst="roundRect">
            <a:avLst>
              <a:gd name="adj" fmla="val 1858"/>
            </a:avLst>
          </a:prstGeom>
        </p:spPr>
      </p:pic>
      <p:sp>
        <p:nvSpPr>
          <p:cNvPr id="6" name="Tekstvak 5"/>
          <p:cNvSpPr txBox="1"/>
          <p:nvPr/>
        </p:nvSpPr>
        <p:spPr>
          <a:xfrm>
            <a:off x="1603648" y="5359790"/>
            <a:ext cx="8956946" cy="1292662"/>
          </a:xfrm>
          <a:prstGeom prst="rect">
            <a:avLst/>
          </a:prstGeom>
          <a:noFill/>
        </p:spPr>
        <p:txBody>
          <a:bodyPr wrap="square" rtlCol="0">
            <a:spAutoFit/>
          </a:bodyPr>
          <a:lstStyle/>
          <a:p>
            <a:r>
              <a:rPr lang="nl-NL" sz="2000" dirty="0" smtClean="0">
                <a:solidFill>
                  <a:schemeClr val="tx1">
                    <a:lumMod val="75000"/>
                  </a:schemeClr>
                </a:solidFill>
              </a:rPr>
              <a:t>In Engeland in aanraking met ideeën van o.a. Locke en Newton.</a:t>
            </a:r>
          </a:p>
          <a:p>
            <a:pPr marL="285750" indent="-285750">
              <a:buFontTx/>
              <a:buChar char="-"/>
            </a:pPr>
            <a:r>
              <a:rPr lang="nl-NL" sz="2000" dirty="0" smtClean="0">
                <a:solidFill>
                  <a:schemeClr val="tx1">
                    <a:lumMod val="75000"/>
                  </a:schemeClr>
                </a:solidFill>
              </a:rPr>
              <a:t>Locke: </a:t>
            </a:r>
            <a:r>
              <a:rPr lang="nl-NL" sz="2000" i="1" dirty="0" smtClean="0">
                <a:solidFill>
                  <a:schemeClr val="tx1">
                    <a:lumMod val="75000"/>
                  </a:schemeClr>
                </a:solidFill>
              </a:rPr>
              <a:t>Essay </a:t>
            </a:r>
            <a:r>
              <a:rPr lang="nl-NL" sz="2000" i="1" dirty="0" err="1" smtClean="0">
                <a:solidFill>
                  <a:schemeClr val="tx1">
                    <a:lumMod val="75000"/>
                  </a:schemeClr>
                </a:solidFill>
              </a:rPr>
              <a:t>concerning</a:t>
            </a:r>
            <a:r>
              <a:rPr lang="nl-NL" sz="2000" i="1" dirty="0" smtClean="0">
                <a:solidFill>
                  <a:schemeClr val="tx1">
                    <a:lumMod val="75000"/>
                  </a:schemeClr>
                </a:solidFill>
              </a:rPr>
              <a:t> human </a:t>
            </a:r>
            <a:r>
              <a:rPr lang="nl-NL" sz="2000" i="1" dirty="0" err="1" smtClean="0">
                <a:solidFill>
                  <a:schemeClr val="tx1">
                    <a:lumMod val="75000"/>
                  </a:schemeClr>
                </a:solidFill>
              </a:rPr>
              <a:t>understanding</a:t>
            </a:r>
            <a:r>
              <a:rPr lang="nl-NL" sz="2000" dirty="0" smtClean="0">
                <a:solidFill>
                  <a:schemeClr val="tx1">
                    <a:lumMod val="75000"/>
                  </a:schemeClr>
                </a:solidFill>
              </a:rPr>
              <a:t> – mens als ‘tabula </a:t>
            </a:r>
            <a:r>
              <a:rPr lang="nl-NL" sz="2000" dirty="0" err="1" smtClean="0">
                <a:solidFill>
                  <a:schemeClr val="tx1">
                    <a:lumMod val="75000"/>
                  </a:schemeClr>
                </a:solidFill>
              </a:rPr>
              <a:t>rasa</a:t>
            </a:r>
            <a:r>
              <a:rPr lang="nl-NL" sz="2000" dirty="0" smtClean="0">
                <a:solidFill>
                  <a:schemeClr val="tx1">
                    <a:lumMod val="75000"/>
                  </a:schemeClr>
                </a:solidFill>
              </a:rPr>
              <a:t>’  en tegen Descartes’ theorie de aangeboren ideeën. Kennis dus via de </a:t>
            </a:r>
            <a:r>
              <a:rPr lang="nl-NL" sz="2000" dirty="0" err="1" smtClean="0">
                <a:solidFill>
                  <a:schemeClr val="tx1">
                    <a:lumMod val="75000"/>
                  </a:schemeClr>
                </a:solidFill>
              </a:rPr>
              <a:t>empiri</a:t>
            </a:r>
            <a:r>
              <a:rPr lang="nl-NL" sz="2000" dirty="0">
                <a:solidFill>
                  <a:schemeClr val="tx1">
                    <a:lumMod val="75000"/>
                  </a:schemeClr>
                </a:solidFill>
              </a:rPr>
              <a:t> </a:t>
            </a:r>
            <a:r>
              <a:rPr lang="nl-NL" sz="2000" dirty="0" smtClean="0">
                <a:solidFill>
                  <a:schemeClr val="tx1">
                    <a:lumMod val="75000"/>
                  </a:schemeClr>
                </a:solidFill>
              </a:rPr>
              <a:t>– zintuigen </a:t>
            </a:r>
          </a:p>
          <a:p>
            <a:endParaRPr lang="nl-NL" dirty="0"/>
          </a:p>
        </p:txBody>
      </p:sp>
    </p:spTree>
    <p:extLst>
      <p:ext uri="{BB962C8B-B14F-4D97-AF65-F5344CB8AC3E}">
        <p14:creationId xmlns:p14="http://schemas.microsoft.com/office/powerpoint/2010/main" val="279722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err="1">
                <a:solidFill>
                  <a:srgbClr val="FFFF00"/>
                </a:solidFill>
              </a:rPr>
              <a:t>Écrasez</a:t>
            </a:r>
            <a:r>
              <a:rPr lang="nl-NL" i="1" dirty="0">
                <a:solidFill>
                  <a:srgbClr val="FFFF00"/>
                </a:solidFill>
              </a:rPr>
              <a:t> </a:t>
            </a:r>
            <a:r>
              <a:rPr lang="nl-NL" i="1" dirty="0" err="1">
                <a:solidFill>
                  <a:srgbClr val="FFFF00"/>
                </a:solidFill>
              </a:rPr>
              <a:t>l’infâme</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Terug in Frankrijk propageert Voltaire deze ideeën in zijn </a:t>
            </a:r>
            <a:r>
              <a:rPr lang="nl-NL" i="1" dirty="0" smtClean="0"/>
              <a:t>Lettres </a:t>
            </a:r>
            <a:r>
              <a:rPr lang="nl-NL" i="1" dirty="0" err="1" smtClean="0"/>
              <a:t>philosophiques</a:t>
            </a:r>
            <a:r>
              <a:rPr lang="nl-NL" i="1" dirty="0" smtClean="0"/>
              <a:t> </a:t>
            </a:r>
            <a:r>
              <a:rPr lang="nl-NL" dirty="0" smtClean="0"/>
              <a:t>(1734). </a:t>
            </a:r>
          </a:p>
          <a:p>
            <a:pPr lvl="1"/>
            <a:r>
              <a:rPr lang="nl-NL" dirty="0" smtClean="0"/>
              <a:t>Zware kritiek op Franse maatschappij met haar intolerantie, despotisme,</a:t>
            </a:r>
          </a:p>
          <a:p>
            <a:pPr lvl="1"/>
            <a:r>
              <a:rPr lang="nl-NL" dirty="0" smtClean="0"/>
              <a:t>Aanval op de absolute macht </a:t>
            </a:r>
            <a:r>
              <a:rPr lang="nl-NL" dirty="0" err="1" smtClean="0"/>
              <a:t>vd</a:t>
            </a:r>
            <a:r>
              <a:rPr lang="nl-NL" dirty="0" smtClean="0"/>
              <a:t> koning en de kerk</a:t>
            </a:r>
          </a:p>
          <a:p>
            <a:pPr lvl="1"/>
            <a:r>
              <a:rPr lang="nl-NL" dirty="0" smtClean="0"/>
              <a:t>Kritiek op kerkelijke dogma’s en bijgeloof</a:t>
            </a:r>
          </a:p>
          <a:p>
            <a:r>
              <a:rPr lang="nl-NL" dirty="0" smtClean="0"/>
              <a:t>Om de Bastille te ontkomen, vlucht hij naar het onafhankelijke </a:t>
            </a:r>
            <a:r>
              <a:rPr lang="nl-NL" dirty="0" err="1" smtClean="0"/>
              <a:t>Lotaringen</a:t>
            </a:r>
            <a:r>
              <a:rPr lang="nl-NL" dirty="0" smtClean="0"/>
              <a:t>. Zijn eerste tuin in </a:t>
            </a:r>
            <a:r>
              <a:rPr lang="nl-NL" dirty="0" err="1" smtClean="0"/>
              <a:t>Cirey</a:t>
            </a:r>
            <a:r>
              <a:rPr lang="nl-NL" dirty="0"/>
              <a:t> </a:t>
            </a:r>
            <a:r>
              <a:rPr lang="nl-NL" dirty="0" smtClean="0"/>
              <a:t>in het kasteel van de markiezin du </a:t>
            </a:r>
            <a:r>
              <a:rPr lang="nl-NL" dirty="0" err="1" smtClean="0"/>
              <a:t>Chatelet</a:t>
            </a:r>
            <a:r>
              <a:rPr lang="nl-NL" dirty="0" smtClean="0"/>
              <a:t>.</a:t>
            </a:r>
          </a:p>
          <a:p>
            <a:pPr lvl="1"/>
            <a:r>
              <a:rPr lang="nl-NL" dirty="0" smtClean="0"/>
              <a:t>Levensritme van Emilie en Voltaire: 5 uur op, lezen, discussie over wetenschappelijke teksten, lichte lunch; verrichten natuurkundige proeven en ‘s avond voeren ze komedies en tragedies op voor gasten.</a:t>
            </a:r>
          </a:p>
          <a:p>
            <a:pPr lvl="1"/>
            <a:r>
              <a:rPr lang="nl-NL" dirty="0" smtClean="0"/>
              <a:t>Tuin: ‘Ze heeft linden geplant waar ik iepen wilde…. De moestuin die ik had aangelegd heeft ze in een bloementuin veranderd’. </a:t>
            </a:r>
            <a:endParaRPr lang="nl-NL" dirty="0"/>
          </a:p>
        </p:txBody>
      </p:sp>
      <p:sp>
        <p:nvSpPr>
          <p:cNvPr id="4" name="Tijdelijke aanduiding voor tekst 3"/>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109734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err="1">
                <a:solidFill>
                  <a:srgbClr val="FFFF00"/>
                </a:solidFill>
              </a:rPr>
              <a:t>Écrasez</a:t>
            </a:r>
            <a:r>
              <a:rPr lang="nl-NL" i="1" dirty="0">
                <a:solidFill>
                  <a:srgbClr val="FFFF00"/>
                </a:solidFill>
              </a:rPr>
              <a:t> </a:t>
            </a:r>
            <a:r>
              <a:rPr lang="nl-NL" i="1" dirty="0" err="1">
                <a:solidFill>
                  <a:srgbClr val="FFFF00"/>
                </a:solidFill>
              </a:rPr>
              <a:t>l’infâme</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Oh ja, na dood Emilie (in kraambed van kind van een ander) periode aan het hof van Versailles (hij wilde zo graag opstijgen in stand) nog even een uitwijk naar Pruisen (Frederik II). De verlichtingskoning die toch een machtswellusteling blijkt en een potverteerder. </a:t>
            </a:r>
          </a:p>
          <a:p>
            <a:r>
              <a:rPr lang="nl-NL" dirty="0" smtClean="0"/>
              <a:t>Voltaire inmiddels zeer vermogend door met name investeringen in koloniale handel en in het Franse leger!</a:t>
            </a:r>
          </a:p>
          <a:p>
            <a:r>
              <a:rPr lang="nl-NL" dirty="0" smtClean="0"/>
              <a:t>Uiteindelijk strijkt hij neer nabij Geneve, aan de Franse kant: </a:t>
            </a:r>
            <a:r>
              <a:rPr lang="nl-NL" dirty="0" err="1" smtClean="0"/>
              <a:t>Ferney</a:t>
            </a:r>
            <a:r>
              <a:rPr lang="nl-NL" dirty="0" smtClean="0"/>
              <a:t>! </a:t>
            </a:r>
          </a:p>
          <a:p>
            <a:pPr marL="450000" lvl="1" indent="0">
              <a:buNone/>
            </a:pPr>
            <a:r>
              <a:rPr lang="nl-NL" i="1" dirty="0" smtClean="0"/>
              <a:t>Hier ben ik, de rede bracht me naar dit toevluchtsoord,</a:t>
            </a:r>
            <a:br>
              <a:rPr lang="nl-NL" i="1" dirty="0" smtClean="0"/>
            </a:br>
            <a:r>
              <a:rPr lang="nl-NL" i="1" dirty="0" smtClean="0"/>
              <a:t>In vrede en in vrijheid;</a:t>
            </a:r>
            <a:br>
              <a:rPr lang="nl-NL" i="1" dirty="0" smtClean="0"/>
            </a:br>
            <a:r>
              <a:rPr lang="nl-NL" i="1" dirty="0" smtClean="0"/>
              <a:t>Vrijheid , de wijze godheid</a:t>
            </a:r>
            <a:br>
              <a:rPr lang="nl-NL" i="1" dirty="0" smtClean="0"/>
            </a:br>
            <a:r>
              <a:rPr lang="nl-NL" i="1" dirty="0" smtClean="0"/>
              <a:t>Die elke sterveling zich wenst, wier verlies ons hevig stoort,</a:t>
            </a:r>
            <a:br>
              <a:rPr lang="nl-NL" i="1" dirty="0" smtClean="0"/>
            </a:br>
            <a:r>
              <a:rPr lang="nl-NL" i="1" dirty="0" smtClean="0"/>
              <a:t>is de bron van mijn gelukzaligheid</a:t>
            </a:r>
            <a:br>
              <a:rPr lang="nl-NL" i="1" dirty="0" smtClean="0"/>
            </a:br>
            <a:r>
              <a:rPr lang="nl-NL" i="1" dirty="0" smtClean="0"/>
              <a:t>De studie houdt me overeind, de rede leidt me met haar licht;</a:t>
            </a:r>
            <a:r>
              <a:rPr lang="nl-NL" i="1" dirty="0"/>
              <a:t/>
            </a:r>
            <a:br>
              <a:rPr lang="nl-NL" i="1" dirty="0"/>
            </a:br>
            <a:r>
              <a:rPr lang="nl-NL" i="1" dirty="0" smtClean="0"/>
              <a:t>Ik zeg wat ik denk en ik doe wat ik wil</a:t>
            </a:r>
          </a:p>
        </p:txBody>
      </p:sp>
      <p:sp>
        <p:nvSpPr>
          <p:cNvPr id="4" name="Tijdelijke aanduiding voor tekst 3"/>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3317557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err="1">
                <a:solidFill>
                  <a:srgbClr val="FFFF00"/>
                </a:solidFill>
              </a:rPr>
              <a:t>Il</a:t>
            </a:r>
            <a:r>
              <a:rPr lang="nl-NL" i="1" dirty="0">
                <a:solidFill>
                  <a:srgbClr val="FFFF00"/>
                </a:solidFill>
              </a:rPr>
              <a:t> </a:t>
            </a:r>
            <a:r>
              <a:rPr lang="nl-NL" i="1" dirty="0" err="1">
                <a:solidFill>
                  <a:srgbClr val="FFFF00"/>
                </a:solidFill>
              </a:rPr>
              <a:t>faut</a:t>
            </a:r>
            <a:r>
              <a:rPr lang="nl-NL" i="1" dirty="0">
                <a:solidFill>
                  <a:srgbClr val="FFFF00"/>
                </a:solidFill>
              </a:rPr>
              <a:t> </a:t>
            </a:r>
            <a:r>
              <a:rPr lang="nl-NL" i="1" dirty="0" err="1">
                <a:solidFill>
                  <a:srgbClr val="FFFF00"/>
                </a:solidFill>
              </a:rPr>
              <a:t>cultiver</a:t>
            </a:r>
            <a:r>
              <a:rPr lang="nl-NL" i="1" dirty="0">
                <a:solidFill>
                  <a:srgbClr val="FFFF00"/>
                </a:solidFill>
              </a:rPr>
              <a:t> </a:t>
            </a:r>
            <a:r>
              <a:rPr lang="nl-NL" i="1" dirty="0" err="1">
                <a:solidFill>
                  <a:srgbClr val="FFFF00"/>
                </a:solidFill>
              </a:rPr>
              <a:t>notre</a:t>
            </a:r>
            <a:r>
              <a:rPr lang="nl-NL" i="1" dirty="0">
                <a:solidFill>
                  <a:srgbClr val="FFFF00"/>
                </a:solidFill>
              </a:rPr>
              <a:t> </a:t>
            </a:r>
            <a:r>
              <a:rPr lang="nl-NL" i="1" dirty="0" err="1" smtClean="0">
                <a:solidFill>
                  <a:srgbClr val="FFFF00"/>
                </a:solidFill>
              </a:rPr>
              <a:t>jardin</a:t>
            </a:r>
            <a:endParaRPr lang="nl-NL" dirty="0">
              <a:solidFill>
                <a:srgbClr val="FFFF00"/>
              </a:solidFill>
            </a:endParaRPr>
          </a:p>
        </p:txBody>
      </p:sp>
      <p:sp>
        <p:nvSpPr>
          <p:cNvPr id="3" name="Tijdelijke aanduiding voor inhoud 2"/>
          <p:cNvSpPr>
            <a:spLocks noGrp="1"/>
          </p:cNvSpPr>
          <p:nvPr>
            <p:ph idx="1"/>
          </p:nvPr>
        </p:nvSpPr>
        <p:spPr/>
        <p:txBody>
          <a:bodyPr/>
          <a:lstStyle/>
          <a:p>
            <a:r>
              <a:rPr lang="nl-NL" dirty="0" smtClean="0"/>
              <a:t>En dan ….</a:t>
            </a:r>
          </a:p>
          <a:p>
            <a:pPr marL="36900" indent="0">
              <a:buNone/>
            </a:pPr>
            <a:r>
              <a:rPr lang="nl-NL" dirty="0"/>
              <a:t>	</a:t>
            </a:r>
            <a:r>
              <a:rPr lang="nl-NL" dirty="0" smtClean="0"/>
              <a:t>1 november, </a:t>
            </a:r>
            <a:r>
              <a:rPr lang="nl-NL" dirty="0" err="1" smtClean="0"/>
              <a:t>allerheiligen</a:t>
            </a:r>
            <a:r>
              <a:rPr lang="nl-NL" dirty="0" smtClean="0"/>
              <a:t>, 1755, Lissabon.</a:t>
            </a:r>
          </a:p>
          <a:p>
            <a:pPr marL="36900" indent="0">
              <a:buNone/>
            </a:pPr>
            <a:r>
              <a:rPr lang="nl-NL" i="1" dirty="0" smtClean="0"/>
              <a:t>								</a:t>
            </a:r>
            <a:r>
              <a:rPr lang="nl-NL" i="1" dirty="0" err="1" smtClean="0"/>
              <a:t>Candide</a:t>
            </a:r>
            <a:r>
              <a:rPr lang="nl-NL" i="1" dirty="0" smtClean="0"/>
              <a:t> (p.23)</a:t>
            </a:r>
          </a:p>
          <a:p>
            <a:pPr marL="36900" indent="0">
              <a:buNone/>
            </a:pPr>
            <a:endParaRPr lang="nl-NL" i="1" dirty="0"/>
          </a:p>
          <a:p>
            <a:pPr marL="36900" indent="0">
              <a:buNone/>
            </a:pPr>
            <a:endParaRPr lang="nl-NL" i="1" dirty="0"/>
          </a:p>
        </p:txBody>
      </p:sp>
      <p:sp>
        <p:nvSpPr>
          <p:cNvPr id="4" name="Tijdelijke aanduiding voor tekst 3"/>
          <p:cNvSpPr>
            <a:spLocks noGrp="1"/>
          </p:cNvSpPr>
          <p:nvPr>
            <p:ph type="body" sz="half" idx="2"/>
          </p:nvPr>
        </p:nvSpPr>
        <p:spPr/>
        <p:txBody>
          <a:bodyPr/>
          <a:lstStyle/>
          <a:p>
            <a:endParaRPr lang="nl-NL"/>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129" y="1646881"/>
            <a:ext cx="2960223" cy="4451463"/>
          </a:xfrm>
          <a:prstGeom prst="rect">
            <a:avLst/>
          </a:prstGeom>
        </p:spPr>
      </p:pic>
    </p:spTree>
    <p:extLst>
      <p:ext uri="{BB962C8B-B14F-4D97-AF65-F5344CB8AC3E}">
        <p14:creationId xmlns:p14="http://schemas.microsoft.com/office/powerpoint/2010/main" val="397190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err="1">
                <a:solidFill>
                  <a:srgbClr val="FFFF00"/>
                </a:solidFill>
              </a:rPr>
              <a:t>Il</a:t>
            </a:r>
            <a:r>
              <a:rPr lang="nl-NL" i="1" dirty="0">
                <a:solidFill>
                  <a:srgbClr val="FFFF00"/>
                </a:solidFill>
              </a:rPr>
              <a:t> </a:t>
            </a:r>
            <a:r>
              <a:rPr lang="nl-NL" i="1" dirty="0" err="1">
                <a:solidFill>
                  <a:srgbClr val="FFFF00"/>
                </a:solidFill>
              </a:rPr>
              <a:t>faut</a:t>
            </a:r>
            <a:r>
              <a:rPr lang="nl-NL" i="1" dirty="0">
                <a:solidFill>
                  <a:srgbClr val="FFFF00"/>
                </a:solidFill>
              </a:rPr>
              <a:t> </a:t>
            </a:r>
            <a:r>
              <a:rPr lang="nl-NL" i="1" dirty="0" err="1">
                <a:solidFill>
                  <a:srgbClr val="FFFF00"/>
                </a:solidFill>
              </a:rPr>
              <a:t>cultiver</a:t>
            </a:r>
            <a:r>
              <a:rPr lang="nl-NL" i="1" dirty="0">
                <a:solidFill>
                  <a:srgbClr val="FFFF00"/>
                </a:solidFill>
              </a:rPr>
              <a:t> </a:t>
            </a:r>
            <a:r>
              <a:rPr lang="nl-NL" i="1" dirty="0" err="1">
                <a:solidFill>
                  <a:srgbClr val="FFFF00"/>
                </a:solidFill>
              </a:rPr>
              <a:t>notre</a:t>
            </a:r>
            <a:r>
              <a:rPr lang="nl-NL" i="1" dirty="0">
                <a:solidFill>
                  <a:srgbClr val="FFFF00"/>
                </a:solidFill>
              </a:rPr>
              <a:t> </a:t>
            </a:r>
            <a:r>
              <a:rPr lang="nl-NL" i="1" dirty="0" err="1">
                <a:solidFill>
                  <a:srgbClr val="FFFF00"/>
                </a:solidFill>
              </a:rPr>
              <a:t>jardin</a:t>
            </a:r>
            <a:endParaRPr lang="nl-NL" dirty="0"/>
          </a:p>
        </p:txBody>
      </p:sp>
      <p:sp>
        <p:nvSpPr>
          <p:cNvPr id="3" name="Tijdelijke aanduiding voor inhoud 2"/>
          <p:cNvSpPr>
            <a:spLocks noGrp="1"/>
          </p:cNvSpPr>
          <p:nvPr>
            <p:ph idx="1"/>
          </p:nvPr>
        </p:nvSpPr>
        <p:spPr/>
        <p:txBody>
          <a:bodyPr/>
          <a:lstStyle/>
          <a:p>
            <a:r>
              <a:rPr lang="nl-NL" dirty="0" err="1" smtClean="0"/>
              <a:t>Candide</a:t>
            </a:r>
            <a:r>
              <a:rPr lang="nl-NL" dirty="0" smtClean="0"/>
              <a:t>: filosofische stellingname die leest als een avonturenroman.</a:t>
            </a:r>
          </a:p>
          <a:p>
            <a:r>
              <a:rPr lang="nl-NL" dirty="0" smtClean="0"/>
              <a:t>Satire op het optimisme van Leibniz. Leibniz: er zijn oneindig veel werelden denkbaar die God alle heeft overwogen voor hij de feitelijke wereld schiep. Omdat God goed is, besloot hij de best mogelijke wereld te scheppen. Het kan allemaal niet beter in de beste wereld die je je maar denken kunt. </a:t>
            </a:r>
          </a:p>
          <a:p>
            <a:r>
              <a:rPr lang="nl-NL" dirty="0" smtClean="0"/>
              <a:t>Ook tegen de manicheeërs (Martin).</a:t>
            </a:r>
          </a:p>
          <a:p>
            <a:r>
              <a:rPr lang="nl-NL" dirty="0" err="1" smtClean="0"/>
              <a:t>Candide</a:t>
            </a:r>
            <a:r>
              <a:rPr lang="nl-NL" dirty="0" smtClean="0"/>
              <a:t> en de zijnen overkomt veel kwaad: metafysisch kwaad (aardbevingen, scheepsrampen); kwaad veroorzaakt door de mens (slavernij, oorlog).</a:t>
            </a:r>
          </a:p>
          <a:p>
            <a:r>
              <a:rPr lang="nl-NL" dirty="0" smtClean="0"/>
              <a:t>Waartoe dient het leven als er zoveel kwaad is?</a:t>
            </a:r>
          </a:p>
          <a:p>
            <a:endParaRPr lang="nl-NL" dirty="0"/>
          </a:p>
        </p:txBody>
      </p:sp>
      <p:sp>
        <p:nvSpPr>
          <p:cNvPr id="4" name="Tijdelijke aanduiding voor tekst 3"/>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2688054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93" y="407963"/>
            <a:ext cx="6057783" cy="5707376"/>
          </a:xfrm>
          <a:prstGeom prst="rect">
            <a:avLst/>
          </a:prstGeom>
        </p:spPr>
      </p:pic>
      <p:sp>
        <p:nvSpPr>
          <p:cNvPr id="6" name="Tekstvak 5"/>
          <p:cNvSpPr txBox="1"/>
          <p:nvPr/>
        </p:nvSpPr>
        <p:spPr>
          <a:xfrm>
            <a:off x="483693" y="6231987"/>
            <a:ext cx="594715" cy="369332"/>
          </a:xfrm>
          <a:prstGeom prst="rect">
            <a:avLst/>
          </a:prstGeom>
          <a:noFill/>
        </p:spPr>
        <p:txBody>
          <a:bodyPr wrap="none" rtlCol="0">
            <a:spAutoFit/>
          </a:bodyPr>
          <a:lstStyle/>
          <a:p>
            <a:r>
              <a:rPr lang="nl-NL" dirty="0" smtClean="0"/>
              <a:t>p.72</a:t>
            </a:r>
            <a:endParaRPr lang="nl-NL" dirty="0"/>
          </a:p>
        </p:txBody>
      </p:sp>
      <p:sp>
        <p:nvSpPr>
          <p:cNvPr id="7" name="Tekstvak 6"/>
          <p:cNvSpPr txBox="1"/>
          <p:nvPr/>
        </p:nvSpPr>
        <p:spPr>
          <a:xfrm>
            <a:off x="7034851" y="483028"/>
            <a:ext cx="4783015" cy="5632311"/>
          </a:xfrm>
          <a:prstGeom prst="rect">
            <a:avLst/>
          </a:prstGeom>
          <a:noFill/>
        </p:spPr>
        <p:txBody>
          <a:bodyPr wrap="square" rtlCol="0">
            <a:spAutoFit/>
          </a:bodyPr>
          <a:lstStyle/>
          <a:p>
            <a:r>
              <a:rPr lang="nl-NL" dirty="0" smtClean="0">
                <a:solidFill>
                  <a:schemeClr val="tx1">
                    <a:lumMod val="75000"/>
                  </a:schemeClr>
                </a:solidFill>
              </a:rPr>
              <a:t>‘Maar met welk doel is deze wereld dan geschapen?’ vroeg </a:t>
            </a:r>
            <a:r>
              <a:rPr lang="nl-NL" dirty="0" err="1" smtClean="0">
                <a:solidFill>
                  <a:schemeClr val="tx1">
                    <a:lumMod val="75000"/>
                  </a:schemeClr>
                </a:solidFill>
              </a:rPr>
              <a:t>Candide</a:t>
            </a:r>
            <a:r>
              <a:rPr lang="nl-NL" dirty="0" smtClean="0">
                <a:solidFill>
                  <a:schemeClr val="tx1">
                    <a:lumMod val="75000"/>
                  </a:schemeClr>
                </a:solidFill>
              </a:rPr>
              <a:t>. </a:t>
            </a:r>
            <a:br>
              <a:rPr lang="nl-NL" dirty="0" smtClean="0">
                <a:solidFill>
                  <a:schemeClr val="tx1">
                    <a:lumMod val="75000"/>
                  </a:schemeClr>
                </a:solidFill>
              </a:rPr>
            </a:br>
            <a:r>
              <a:rPr lang="nl-NL" dirty="0" smtClean="0">
                <a:solidFill>
                  <a:schemeClr val="tx1">
                    <a:lumMod val="75000"/>
                  </a:schemeClr>
                </a:solidFill>
              </a:rPr>
              <a:t>‘Om ons hoorndol te maken’ antwoordde Martin.</a:t>
            </a:r>
          </a:p>
          <a:p>
            <a:endParaRPr lang="nl-NL" dirty="0" smtClean="0">
              <a:solidFill>
                <a:schemeClr val="tx1">
                  <a:lumMod val="75000"/>
                </a:schemeClr>
              </a:solidFill>
            </a:endParaRPr>
          </a:p>
          <a:p>
            <a:r>
              <a:rPr lang="nl-NL" dirty="0" smtClean="0">
                <a:solidFill>
                  <a:schemeClr val="tx1">
                    <a:lumMod val="75000"/>
                  </a:schemeClr>
                </a:solidFill>
              </a:rPr>
              <a:t>‘Denkt u dat mensen elkaar altijd hebben afgeslacht zoals dat nu gebeurt?’ vroeg </a:t>
            </a:r>
            <a:r>
              <a:rPr lang="nl-NL" dirty="0" err="1" smtClean="0">
                <a:solidFill>
                  <a:schemeClr val="tx1">
                    <a:lumMod val="75000"/>
                  </a:schemeClr>
                </a:solidFill>
              </a:rPr>
              <a:t>Candide</a:t>
            </a:r>
            <a:r>
              <a:rPr lang="nl-NL" dirty="0" smtClean="0">
                <a:solidFill>
                  <a:schemeClr val="tx1">
                    <a:lumMod val="75000"/>
                  </a:schemeClr>
                </a:solidFill>
              </a:rPr>
              <a:t>. ‘Dat het altijd leugenaars, schurken, verraders, </a:t>
            </a:r>
            <a:r>
              <a:rPr lang="nl-NL" dirty="0" err="1" smtClean="0">
                <a:solidFill>
                  <a:schemeClr val="tx1">
                    <a:lumMod val="75000"/>
                  </a:schemeClr>
                </a:solidFill>
              </a:rPr>
              <a:t>ondankbaren</a:t>
            </a:r>
            <a:r>
              <a:rPr lang="nl-NL" dirty="0" smtClean="0">
                <a:solidFill>
                  <a:schemeClr val="tx1">
                    <a:lumMod val="75000"/>
                  </a:schemeClr>
                </a:solidFill>
              </a:rPr>
              <a:t>, rovers, zwakkelingen, losbollen, lafaards, jaloerse krengen, vreetzakken, </a:t>
            </a:r>
            <a:r>
              <a:rPr lang="nl-NL" dirty="0" err="1" smtClean="0">
                <a:solidFill>
                  <a:schemeClr val="tx1">
                    <a:lumMod val="75000"/>
                  </a:schemeClr>
                </a:solidFill>
              </a:rPr>
              <a:t>dronkelappen</a:t>
            </a:r>
            <a:r>
              <a:rPr lang="nl-NL" dirty="0" smtClean="0">
                <a:solidFill>
                  <a:schemeClr val="tx1">
                    <a:lumMod val="75000"/>
                  </a:schemeClr>
                </a:solidFill>
              </a:rPr>
              <a:t>, vrekken, strebers, sadisten, wellustelingen, fanaten, hypocrieten en dwazen zijn geweest?’</a:t>
            </a:r>
            <a:br>
              <a:rPr lang="nl-NL" dirty="0" smtClean="0">
                <a:solidFill>
                  <a:schemeClr val="tx1">
                    <a:lumMod val="75000"/>
                  </a:schemeClr>
                </a:solidFill>
              </a:rPr>
            </a:br>
            <a:r>
              <a:rPr lang="nl-NL" dirty="0" smtClean="0">
                <a:solidFill>
                  <a:schemeClr val="tx1">
                    <a:lumMod val="75000"/>
                  </a:schemeClr>
                </a:solidFill>
              </a:rPr>
              <a:t>‘Denkt u,’ zei Martin, ‘dat sperwers altijd duiven hebben opgevreten als ze die te pakken krijgen?’ </a:t>
            </a:r>
            <a:endParaRPr lang="nl-NL" dirty="0">
              <a:solidFill>
                <a:schemeClr val="tx1">
                  <a:lumMod val="75000"/>
                </a:schemeClr>
              </a:solidFill>
            </a:endParaRPr>
          </a:p>
          <a:p>
            <a:endParaRPr lang="nl-NL" dirty="0" smtClean="0">
              <a:solidFill>
                <a:schemeClr val="tx1">
                  <a:lumMod val="75000"/>
                </a:schemeClr>
              </a:solidFill>
            </a:endParaRPr>
          </a:p>
          <a:p>
            <a:endParaRPr lang="nl-NL" dirty="0">
              <a:solidFill>
                <a:schemeClr val="tx1">
                  <a:lumMod val="75000"/>
                </a:schemeClr>
              </a:solidFill>
            </a:endParaRPr>
          </a:p>
          <a:p>
            <a:r>
              <a:rPr lang="nl-NL" dirty="0" smtClean="0">
                <a:solidFill>
                  <a:schemeClr val="tx1">
                    <a:lumMod val="75000"/>
                  </a:schemeClr>
                </a:solidFill>
              </a:rPr>
              <a:t>De </a:t>
            </a:r>
            <a:r>
              <a:rPr lang="nl-NL" dirty="0">
                <a:solidFill>
                  <a:schemeClr val="tx1">
                    <a:lumMod val="75000"/>
                  </a:schemeClr>
                </a:solidFill>
              </a:rPr>
              <a:t>arbeid bevrijdt ons van drie grote rampen: de verveling, de ondeugd, en de armoede.</a:t>
            </a:r>
          </a:p>
        </p:txBody>
      </p:sp>
    </p:spTree>
    <p:extLst>
      <p:ext uri="{BB962C8B-B14F-4D97-AF65-F5344CB8AC3E}">
        <p14:creationId xmlns:p14="http://schemas.microsoft.com/office/powerpoint/2010/main" val="421587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err="1">
                <a:solidFill>
                  <a:srgbClr val="FFFF00"/>
                </a:solidFill>
              </a:rPr>
              <a:t>Il</a:t>
            </a:r>
            <a:r>
              <a:rPr lang="nl-NL" i="1" dirty="0">
                <a:solidFill>
                  <a:srgbClr val="FFFF00"/>
                </a:solidFill>
              </a:rPr>
              <a:t> </a:t>
            </a:r>
            <a:r>
              <a:rPr lang="nl-NL" i="1" dirty="0" err="1">
                <a:solidFill>
                  <a:srgbClr val="FFFF00"/>
                </a:solidFill>
              </a:rPr>
              <a:t>faut</a:t>
            </a:r>
            <a:r>
              <a:rPr lang="nl-NL" i="1" dirty="0">
                <a:solidFill>
                  <a:srgbClr val="FFFF00"/>
                </a:solidFill>
              </a:rPr>
              <a:t> </a:t>
            </a:r>
            <a:r>
              <a:rPr lang="nl-NL" i="1" dirty="0" err="1">
                <a:solidFill>
                  <a:srgbClr val="FFFF00"/>
                </a:solidFill>
              </a:rPr>
              <a:t>cultiver</a:t>
            </a:r>
            <a:r>
              <a:rPr lang="nl-NL" i="1" dirty="0">
                <a:solidFill>
                  <a:srgbClr val="FFFF00"/>
                </a:solidFill>
              </a:rPr>
              <a:t> </a:t>
            </a:r>
            <a:r>
              <a:rPr lang="nl-NL" i="1" dirty="0" err="1">
                <a:solidFill>
                  <a:srgbClr val="FFFF00"/>
                </a:solidFill>
              </a:rPr>
              <a:t>notre</a:t>
            </a:r>
            <a:r>
              <a:rPr lang="nl-NL" i="1" dirty="0">
                <a:solidFill>
                  <a:srgbClr val="FFFF00"/>
                </a:solidFill>
              </a:rPr>
              <a:t> </a:t>
            </a:r>
            <a:r>
              <a:rPr lang="nl-NL" i="1" dirty="0" err="1">
                <a:solidFill>
                  <a:srgbClr val="FFFF00"/>
                </a:solidFill>
              </a:rPr>
              <a:t>jardin</a:t>
            </a:r>
            <a:endParaRPr lang="nl-NL" dirty="0"/>
          </a:p>
        </p:txBody>
      </p:sp>
      <p:sp>
        <p:nvSpPr>
          <p:cNvPr id="3" name="Tijdelijke aanduiding voor inhoud 2"/>
          <p:cNvSpPr>
            <a:spLocks noGrp="1"/>
          </p:cNvSpPr>
          <p:nvPr>
            <p:ph idx="1"/>
          </p:nvPr>
        </p:nvSpPr>
        <p:spPr/>
        <p:txBody>
          <a:bodyPr/>
          <a:lstStyle/>
          <a:p>
            <a:r>
              <a:rPr lang="nl-NL" dirty="0" err="1" smtClean="0"/>
              <a:t>Candide</a:t>
            </a:r>
            <a:r>
              <a:rPr lang="nl-NL" dirty="0" smtClean="0"/>
              <a:t> weerspiegelt Voltaire zelf</a:t>
            </a:r>
          </a:p>
          <a:p>
            <a:r>
              <a:rPr lang="nl-NL" dirty="0" err="1" smtClean="0"/>
              <a:t>Candide</a:t>
            </a:r>
            <a:r>
              <a:rPr lang="nl-NL" dirty="0" smtClean="0"/>
              <a:t> sticht aan het eind een commune met de magische woorden (wij moeten onze tuin bewerken)</a:t>
            </a:r>
          </a:p>
          <a:p>
            <a:r>
              <a:rPr lang="nl-NL" dirty="0" smtClean="0"/>
              <a:t>Voltaire op </a:t>
            </a:r>
            <a:r>
              <a:rPr lang="nl-NL" dirty="0" err="1" smtClean="0"/>
              <a:t>Ferney</a:t>
            </a:r>
            <a:r>
              <a:rPr lang="nl-NL" dirty="0" smtClean="0"/>
              <a:t>: </a:t>
            </a:r>
          </a:p>
          <a:p>
            <a:pPr lvl="1"/>
            <a:r>
              <a:rPr lang="nl-NL" dirty="0" smtClean="0"/>
              <a:t>Hij zorgt voor goede huizen voor de arbeiders</a:t>
            </a:r>
          </a:p>
          <a:p>
            <a:pPr lvl="1"/>
            <a:r>
              <a:rPr lang="nl-NL" dirty="0" smtClean="0"/>
              <a:t>Ontgint grond en bevordert de landbouw</a:t>
            </a:r>
          </a:p>
          <a:p>
            <a:pPr lvl="1"/>
            <a:r>
              <a:rPr lang="nl-NL" dirty="0" smtClean="0"/>
              <a:t>Zet zijde en horlogefabriekjes op</a:t>
            </a:r>
          </a:p>
          <a:p>
            <a:pPr lvl="1"/>
            <a:r>
              <a:rPr lang="nl-NL" dirty="0" smtClean="0"/>
              <a:t>Correspondeert met de grote geesten in Europa</a:t>
            </a:r>
          </a:p>
          <a:p>
            <a:pPr lvl="1"/>
            <a:r>
              <a:rPr lang="nl-NL" dirty="0" smtClean="0"/>
              <a:t>Hij is een groots gastheer die de hele wereld ontvangt</a:t>
            </a:r>
          </a:p>
          <a:p>
            <a:pPr lvl="1"/>
            <a:endParaRPr lang="nl-NL" dirty="0"/>
          </a:p>
          <a:p>
            <a:pPr marL="450000" lvl="1" indent="0">
              <a:buNone/>
            </a:pPr>
            <a:r>
              <a:rPr lang="nl-NL" b="1" dirty="0" smtClean="0">
                <a:solidFill>
                  <a:srgbClr val="FF0000"/>
                </a:solidFill>
              </a:rPr>
              <a:t>Verzorg je wijnstokken en verpletter de schande!</a:t>
            </a:r>
            <a:endParaRPr lang="nl-NL" b="1" dirty="0">
              <a:solidFill>
                <a:srgbClr val="FF0000"/>
              </a:solidFill>
            </a:endParaRPr>
          </a:p>
        </p:txBody>
      </p:sp>
      <p:sp>
        <p:nvSpPr>
          <p:cNvPr id="4" name="Tijdelijke aanduiding voor tekst 3"/>
          <p:cNvSpPr>
            <a:spLocks noGrp="1"/>
          </p:cNvSpPr>
          <p:nvPr>
            <p:ph type="body" sz="half" idx="2"/>
          </p:nvPr>
        </p:nvSpPr>
        <p:spPr/>
        <p:txBody>
          <a:bodyPr/>
          <a:lstStyle/>
          <a:p>
            <a:r>
              <a:rPr lang="nl-NL" dirty="0" smtClean="0"/>
              <a:t>Credo Voltaire:</a:t>
            </a:r>
          </a:p>
          <a:p>
            <a:r>
              <a:rPr lang="nl-NL" dirty="0" smtClean="0"/>
              <a:t>‘Ik heb jullie de kracht gegeven om de aarde te bewerken en een glimp van rede om jullie te leiden; ik heb een zekere mate van mededogen in jullie hart geplant opdat jullie in staat zijn elkaar te helpen bij het in stand houden van het leven’</a:t>
            </a:r>
            <a:endParaRPr lang="nl-NL" dirty="0"/>
          </a:p>
        </p:txBody>
      </p:sp>
    </p:spTree>
    <p:extLst>
      <p:ext uri="{BB962C8B-B14F-4D97-AF65-F5344CB8AC3E}">
        <p14:creationId xmlns:p14="http://schemas.microsoft.com/office/powerpoint/2010/main" val="2389250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FF00"/>
                </a:solidFill>
              </a:rPr>
              <a:t>Stellingen</a:t>
            </a:r>
            <a:endParaRPr lang="nl-NL" dirty="0">
              <a:solidFill>
                <a:srgbClr val="FFFF00"/>
              </a:solidFill>
            </a:endParaRPr>
          </a:p>
        </p:txBody>
      </p:sp>
      <p:sp>
        <p:nvSpPr>
          <p:cNvPr id="3" name="Tijdelijke aanduiding voor inhoud 2"/>
          <p:cNvSpPr>
            <a:spLocks noGrp="1"/>
          </p:cNvSpPr>
          <p:nvPr>
            <p:ph idx="1"/>
          </p:nvPr>
        </p:nvSpPr>
        <p:spPr/>
        <p:txBody>
          <a:bodyPr>
            <a:normAutofit lnSpcReduction="10000"/>
          </a:bodyPr>
          <a:lstStyle/>
          <a:p>
            <a:r>
              <a:rPr lang="nl-NL" b="1" i="1" dirty="0" err="1" smtClean="0"/>
              <a:t>Ecrasez</a:t>
            </a:r>
            <a:r>
              <a:rPr lang="nl-NL" b="1" i="1" dirty="0" smtClean="0"/>
              <a:t> </a:t>
            </a:r>
            <a:r>
              <a:rPr lang="nl-NL" b="1" i="1" dirty="0" err="1" smtClean="0"/>
              <a:t>l’infame</a:t>
            </a:r>
            <a:r>
              <a:rPr lang="nl-NL" dirty="0" smtClean="0"/>
              <a:t>: verpletter </a:t>
            </a:r>
            <a:r>
              <a:rPr lang="nl-NL" dirty="0"/>
              <a:t>de </a:t>
            </a:r>
            <a:r>
              <a:rPr lang="nl-NL" dirty="0" smtClean="0"/>
              <a:t>schande. De </a:t>
            </a:r>
            <a:r>
              <a:rPr lang="nl-NL" i="1" dirty="0"/>
              <a:t>infame </a:t>
            </a:r>
            <a:r>
              <a:rPr lang="nl-NL" dirty="0"/>
              <a:t> was </a:t>
            </a:r>
            <a:r>
              <a:rPr lang="nl-NL" dirty="0" err="1"/>
              <a:t>Voltaires</a:t>
            </a:r>
            <a:r>
              <a:rPr lang="nl-NL" dirty="0"/>
              <a:t> benaming voor dat wat in ieder tijdperk de vrijheid vernietigt en het denken belemmert</a:t>
            </a:r>
            <a:r>
              <a:rPr lang="nl-NL" dirty="0" smtClean="0"/>
              <a:t>. Toen de kerk, de monarchie. En nu?</a:t>
            </a:r>
          </a:p>
          <a:p>
            <a:r>
              <a:rPr lang="nl-NL" dirty="0" smtClean="0"/>
              <a:t>Voltaire heeft makkelijk praten vanuit zijn kasteel en rijk geworden aan koloniale handel en oorlog. Tuin bewerken is mooi, maar zorg voor jezelf is veel belangrijker.</a:t>
            </a:r>
          </a:p>
          <a:p>
            <a:r>
              <a:rPr lang="nl-NL" dirty="0" smtClean="0"/>
              <a:t>Waarom zouden we de wereld over moeten reizen, nieuwe ervaringen moeten opdoen, terwijl de zin van het leven in onze eigen gemeenschap ligt. </a:t>
            </a:r>
          </a:p>
          <a:p>
            <a:r>
              <a:rPr lang="nl-NL" dirty="0" smtClean="0"/>
              <a:t>Het is zinloos te praten over de zin van het leven wanneer er zoveel kwaad is: doe een beetje goed en geniet van je tuin.</a:t>
            </a:r>
          </a:p>
          <a:p>
            <a:r>
              <a:rPr lang="nl-NL" dirty="0" smtClean="0"/>
              <a:t>De grootste bedreiging voor de mens is het kwaad buiten jezelf te plaatsen.</a:t>
            </a:r>
          </a:p>
          <a:p>
            <a:endParaRPr lang="nl-NL" dirty="0"/>
          </a:p>
        </p:txBody>
      </p:sp>
      <p:sp>
        <p:nvSpPr>
          <p:cNvPr id="4" name="Tijdelijke aanduiding voor tekst 3"/>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395806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43154" y="609600"/>
            <a:ext cx="5624402" cy="970450"/>
          </a:xfrm>
        </p:spPr>
        <p:txBody>
          <a:bodyPr>
            <a:normAutofit fontScale="90000"/>
          </a:bodyPr>
          <a:lstStyle/>
          <a:p>
            <a:r>
              <a:rPr lang="nl-NL" dirty="0" smtClean="0"/>
              <a:t>Check </a:t>
            </a:r>
            <a:r>
              <a:rPr lang="nl-NL" dirty="0" err="1" smtClean="0"/>
              <a:t>church</a:t>
            </a:r>
            <a:r>
              <a:rPr lang="nl-NL" dirty="0" smtClean="0"/>
              <a:t> </a:t>
            </a:r>
            <a:r>
              <a:rPr lang="nl-NL" dirty="0" err="1" smtClean="0"/>
              <a:t>history</a:t>
            </a:r>
            <a:r>
              <a:rPr lang="nl-NL" dirty="0" smtClean="0"/>
              <a:t> </a:t>
            </a:r>
            <a:r>
              <a:rPr lang="nl-NL" dirty="0" err="1" smtClean="0"/>
              <a:t>bbc</a:t>
            </a:r>
            <a:r>
              <a:rPr lang="nl-NL" dirty="0" smtClean="0"/>
              <a:t>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880"/>
            <a:ext cx="5954443" cy="7046678"/>
          </a:xfr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474" y="-561826"/>
            <a:ext cx="6274526" cy="8352963"/>
          </a:xfrm>
          <a:prstGeom prst="rect">
            <a:avLst/>
          </a:prstGeom>
        </p:spPr>
      </p:pic>
      <p:sp>
        <p:nvSpPr>
          <p:cNvPr id="6" name="Tekstvak 5"/>
          <p:cNvSpPr txBox="1"/>
          <p:nvPr/>
        </p:nvSpPr>
        <p:spPr>
          <a:xfrm>
            <a:off x="4178105" y="2220686"/>
            <a:ext cx="3840479" cy="1508105"/>
          </a:xfrm>
          <a:prstGeom prst="rect">
            <a:avLst/>
          </a:prstGeom>
          <a:solidFill>
            <a:schemeClr val="tx1"/>
          </a:solidFill>
          <a:ln>
            <a:solidFill>
              <a:srgbClr val="FF0000"/>
            </a:solidFill>
          </a:ln>
        </p:spPr>
        <p:txBody>
          <a:bodyPr wrap="square" rtlCol="0">
            <a:spAutoFit/>
          </a:bodyPr>
          <a:lstStyle/>
          <a:p>
            <a:pPr algn="ctr"/>
            <a:r>
              <a:rPr lang="nl-NL" sz="3200" b="1" dirty="0" smtClean="0">
                <a:solidFill>
                  <a:srgbClr val="FF0000"/>
                </a:solidFill>
              </a:rPr>
              <a:t>1694 – 1778</a:t>
            </a:r>
          </a:p>
          <a:p>
            <a:pPr algn="ctr"/>
            <a:r>
              <a:rPr lang="nl-NL" sz="2000" b="1" dirty="0" smtClean="0">
                <a:solidFill>
                  <a:srgbClr val="FF0000"/>
                </a:solidFill>
              </a:rPr>
              <a:t>&gt; 800 werken: poëzie, tragedies, historische werken, filosofie, wetenschap, romans en satires.</a:t>
            </a:r>
          </a:p>
        </p:txBody>
      </p:sp>
    </p:spTree>
    <p:extLst>
      <p:ext uri="{BB962C8B-B14F-4D97-AF65-F5344CB8AC3E}">
        <p14:creationId xmlns:p14="http://schemas.microsoft.com/office/powerpoint/2010/main" val="1300450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280160" y="635726"/>
            <a:ext cx="9507538" cy="5737225"/>
          </a:xfrm>
        </p:spPr>
      </p:pic>
    </p:spTree>
    <p:extLst>
      <p:ext uri="{BB962C8B-B14F-4D97-AF65-F5344CB8AC3E}">
        <p14:creationId xmlns:p14="http://schemas.microsoft.com/office/powerpoint/2010/main" val="3069262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FF00"/>
                </a:solidFill>
              </a:rPr>
              <a:t>Voltaire </a:t>
            </a:r>
            <a:endParaRPr lang="nl-NL" dirty="0">
              <a:solidFill>
                <a:srgbClr val="FFFF00"/>
              </a:solidFill>
            </a:endParaRPr>
          </a:p>
        </p:txBody>
      </p:sp>
      <p:sp>
        <p:nvSpPr>
          <p:cNvPr id="3" name="Tijdelijke aanduiding voor tekst 2"/>
          <p:cNvSpPr>
            <a:spLocks noGrp="1"/>
          </p:cNvSpPr>
          <p:nvPr>
            <p:ph type="body" idx="1"/>
          </p:nvPr>
        </p:nvSpPr>
        <p:spPr/>
        <p:txBody>
          <a:bodyPr/>
          <a:lstStyle/>
          <a:p>
            <a:r>
              <a:rPr lang="nl-NL" i="1" dirty="0"/>
              <a:t>François-Marie </a:t>
            </a:r>
            <a:r>
              <a:rPr lang="nl-NL" i="1" dirty="0" err="1"/>
              <a:t>Arouet</a:t>
            </a:r>
            <a:endParaRPr lang="nl-NL" dirty="0"/>
          </a:p>
        </p:txBody>
      </p:sp>
      <p:sp>
        <p:nvSpPr>
          <p:cNvPr id="4" name="Tijdelijke aanduiding voor tekst 3"/>
          <p:cNvSpPr>
            <a:spLocks noGrp="1"/>
          </p:cNvSpPr>
          <p:nvPr>
            <p:ph type="body" sz="quarter" idx="3"/>
          </p:nvPr>
        </p:nvSpPr>
        <p:spPr/>
        <p:txBody>
          <a:bodyPr/>
          <a:lstStyle/>
          <a:p>
            <a:r>
              <a:rPr lang="nl-NL" i="1" dirty="0" err="1" smtClean="0"/>
              <a:t>Écrasez</a:t>
            </a:r>
            <a:r>
              <a:rPr lang="nl-NL" i="1" dirty="0" smtClean="0"/>
              <a:t> </a:t>
            </a:r>
            <a:r>
              <a:rPr lang="nl-NL" i="1" dirty="0" err="1" smtClean="0"/>
              <a:t>l’infâme</a:t>
            </a:r>
            <a:endParaRPr lang="nl-NL" i="1" dirty="0"/>
          </a:p>
        </p:txBody>
      </p:sp>
      <p:sp>
        <p:nvSpPr>
          <p:cNvPr id="5" name="Tijdelijke aanduiding voor tekst 4"/>
          <p:cNvSpPr>
            <a:spLocks noGrp="1"/>
          </p:cNvSpPr>
          <p:nvPr>
            <p:ph type="body" sz="quarter" idx="13"/>
          </p:nvPr>
        </p:nvSpPr>
        <p:spPr/>
        <p:txBody>
          <a:bodyPr/>
          <a:lstStyle/>
          <a:p>
            <a:r>
              <a:rPr lang="nl-NL" i="1" dirty="0" err="1" smtClean="0"/>
              <a:t>Il</a:t>
            </a:r>
            <a:r>
              <a:rPr lang="nl-NL" i="1" dirty="0" smtClean="0"/>
              <a:t> </a:t>
            </a:r>
            <a:r>
              <a:rPr lang="nl-NL" i="1" dirty="0" err="1" smtClean="0"/>
              <a:t>faut</a:t>
            </a:r>
            <a:r>
              <a:rPr lang="nl-NL" i="1" dirty="0" smtClean="0"/>
              <a:t> </a:t>
            </a:r>
            <a:r>
              <a:rPr lang="nl-NL" i="1" dirty="0" err="1" smtClean="0"/>
              <a:t>cultiver</a:t>
            </a:r>
            <a:r>
              <a:rPr lang="nl-NL" i="1" dirty="0" smtClean="0"/>
              <a:t> </a:t>
            </a:r>
            <a:r>
              <a:rPr lang="nl-NL" i="1" dirty="0" err="1" smtClean="0"/>
              <a:t>notre</a:t>
            </a:r>
            <a:r>
              <a:rPr lang="nl-NL" i="1" dirty="0" smtClean="0"/>
              <a:t> </a:t>
            </a:r>
            <a:r>
              <a:rPr lang="nl-NL" i="1" dirty="0" err="1" smtClean="0"/>
              <a:t>jardin</a:t>
            </a:r>
            <a:endParaRPr lang="nl-NL" i="1" dirty="0"/>
          </a:p>
        </p:txBody>
      </p:sp>
      <p:pic>
        <p:nvPicPr>
          <p:cNvPr id="12" name="Tijdelijke aanduiding voor afbeelding 11"/>
          <p:cNvPicPr>
            <a:picLocks noGrp="1" noChangeAspect="1"/>
          </p:cNvPicPr>
          <p:nvPr>
            <p:ph type="pic" idx="15"/>
          </p:nvPr>
        </p:nvPicPr>
        <p:blipFill>
          <a:blip r:embed="rId2" cstate="print">
            <a:extLst>
              <a:ext uri="{28A0092B-C50C-407E-A947-70E740481C1C}">
                <a14:useLocalDpi xmlns:a14="http://schemas.microsoft.com/office/drawing/2010/main" val="0"/>
              </a:ext>
            </a:extLst>
          </a:blip>
          <a:srcRect l="1165" r="1165"/>
          <a:stretch>
            <a:fillRect/>
          </a:stretch>
        </p:blipFill>
        <p:spPr/>
      </p:pic>
      <p:sp>
        <p:nvSpPr>
          <p:cNvPr id="7" name="Tijdelijke aanduiding voor tekst 6"/>
          <p:cNvSpPr>
            <a:spLocks noGrp="1"/>
          </p:cNvSpPr>
          <p:nvPr>
            <p:ph type="body" sz="half" idx="18"/>
          </p:nvPr>
        </p:nvSpPr>
        <p:spPr/>
        <p:txBody>
          <a:bodyPr/>
          <a:lstStyle/>
          <a:p>
            <a:r>
              <a:rPr lang="nl-NL" dirty="0" smtClean="0"/>
              <a:t>De bastaard, </a:t>
            </a:r>
            <a:r>
              <a:rPr lang="nl-NL" dirty="0" err="1" smtClean="0"/>
              <a:t>Jezuïten</a:t>
            </a:r>
            <a:r>
              <a:rPr lang="nl-NL" dirty="0"/>
              <a:t> </a:t>
            </a:r>
            <a:r>
              <a:rPr lang="nl-NL" dirty="0" smtClean="0"/>
              <a:t>en de Bastille</a:t>
            </a:r>
            <a:endParaRPr lang="nl-NL" dirty="0"/>
          </a:p>
        </p:txBody>
      </p:sp>
      <p:sp>
        <p:nvSpPr>
          <p:cNvPr id="8" name="Tijdelijke aanduiding voor tekst 7"/>
          <p:cNvSpPr>
            <a:spLocks noGrp="1"/>
          </p:cNvSpPr>
          <p:nvPr>
            <p:ph type="body" sz="half" idx="19"/>
          </p:nvPr>
        </p:nvSpPr>
        <p:spPr/>
        <p:txBody>
          <a:bodyPr/>
          <a:lstStyle/>
          <a:p>
            <a:r>
              <a:rPr lang="nl-NL" dirty="0" smtClean="0"/>
              <a:t>‘verpletter de schande’, de dichter op de vlucht, Engeland, Nederland, en de liefdes</a:t>
            </a:r>
            <a:endParaRPr lang="nl-NL" dirty="0"/>
          </a:p>
        </p:txBody>
      </p:sp>
      <p:sp>
        <p:nvSpPr>
          <p:cNvPr id="9" name="Tijdelijke aanduiding voor tekst 8"/>
          <p:cNvSpPr>
            <a:spLocks noGrp="1"/>
          </p:cNvSpPr>
          <p:nvPr>
            <p:ph type="body" sz="half" idx="20"/>
          </p:nvPr>
        </p:nvSpPr>
        <p:spPr/>
        <p:txBody>
          <a:bodyPr/>
          <a:lstStyle/>
          <a:p>
            <a:r>
              <a:rPr lang="nl-NL" dirty="0" smtClean="0"/>
              <a:t>1755, </a:t>
            </a:r>
            <a:r>
              <a:rPr lang="nl-NL" dirty="0" err="1" smtClean="0"/>
              <a:t>Candide</a:t>
            </a:r>
            <a:r>
              <a:rPr lang="nl-NL" dirty="0"/>
              <a:t> </a:t>
            </a:r>
            <a:r>
              <a:rPr lang="nl-NL" dirty="0" smtClean="0"/>
              <a:t>en het optimisme, Deïsme, </a:t>
            </a:r>
            <a:r>
              <a:rPr lang="nl-NL" dirty="0" err="1" smtClean="0"/>
              <a:t>Ferney</a:t>
            </a:r>
            <a:endParaRPr lang="nl-NL" dirty="0"/>
          </a:p>
        </p:txBody>
      </p:sp>
      <p:pic>
        <p:nvPicPr>
          <p:cNvPr id="23" name="Tijdelijke aanduiding voor afbeelding 22"/>
          <p:cNvPicPr>
            <a:picLocks noGrp="1" noChangeAspect="1"/>
          </p:cNvPicPr>
          <p:nvPr>
            <p:ph type="pic" idx="22"/>
          </p:nvPr>
        </p:nvPicPr>
        <p:blipFill>
          <a:blip r:embed="rId3">
            <a:extLst>
              <a:ext uri="{28A0092B-C50C-407E-A947-70E740481C1C}">
                <a14:useLocalDpi xmlns:a14="http://schemas.microsoft.com/office/drawing/2010/main" val="0"/>
              </a:ext>
            </a:extLst>
          </a:blip>
          <a:srcRect t="10875" b="10875"/>
          <a:stretch>
            <a:fillRect/>
          </a:stretch>
        </p:blipFill>
        <p:spPr/>
      </p:pic>
      <p:pic>
        <p:nvPicPr>
          <p:cNvPr id="25" name="Tijdelijke aanduiding voor afbeelding 24"/>
          <p:cNvPicPr>
            <a:picLocks noGrp="1" noChangeAspect="1"/>
          </p:cNvPicPr>
          <p:nvPr>
            <p:ph type="pic" idx="21"/>
          </p:nvPr>
        </p:nvPicPr>
        <p:blipFill>
          <a:blip r:embed="rId4">
            <a:extLst>
              <a:ext uri="{28A0092B-C50C-407E-A947-70E740481C1C}">
                <a14:useLocalDpi xmlns:a14="http://schemas.microsoft.com/office/drawing/2010/main" val="0"/>
              </a:ext>
            </a:extLst>
          </a:blip>
          <a:srcRect t="18698" b="18698"/>
          <a:stretch>
            <a:fillRect/>
          </a:stretch>
        </p:blipFill>
        <p:spPr/>
      </p:pic>
    </p:spTree>
    <p:extLst>
      <p:ext uri="{BB962C8B-B14F-4D97-AF65-F5344CB8AC3E}">
        <p14:creationId xmlns:p14="http://schemas.microsoft.com/office/powerpoint/2010/main" val="3260586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nl-NL" i="1" dirty="0">
                <a:solidFill>
                  <a:srgbClr val="FFFF00"/>
                </a:solidFill>
              </a:rPr>
              <a:t>François-Marie </a:t>
            </a:r>
            <a:r>
              <a:rPr lang="nl-NL" i="1" dirty="0" err="1" smtClean="0">
                <a:solidFill>
                  <a:srgbClr val="FFFF00"/>
                </a:solidFill>
              </a:rPr>
              <a:t>Arouet</a:t>
            </a:r>
            <a:endParaRPr lang="nl-NL" dirty="0">
              <a:solidFill>
                <a:srgbClr val="FFFF00"/>
              </a:solidFill>
            </a:endParaRPr>
          </a:p>
        </p:txBody>
      </p:sp>
      <p:sp>
        <p:nvSpPr>
          <p:cNvPr id="13" name="Tijdelijke aanduiding voor inhoud 12"/>
          <p:cNvSpPr>
            <a:spLocks noGrp="1"/>
          </p:cNvSpPr>
          <p:nvPr>
            <p:ph idx="1"/>
          </p:nvPr>
        </p:nvSpPr>
        <p:spPr/>
        <p:txBody>
          <a:bodyPr/>
          <a:lstStyle/>
          <a:p>
            <a:pPr marL="36900" indent="0">
              <a:buNone/>
            </a:pPr>
            <a:endParaRPr lang="nl-NL" dirty="0"/>
          </a:p>
          <a:p>
            <a:pPr marL="36900" indent="0">
              <a:buNone/>
            </a:pPr>
            <a:r>
              <a:rPr lang="nl-NL" dirty="0" smtClean="0"/>
              <a:t>Geboren tijdens periode van de zonnekoning</a:t>
            </a:r>
          </a:p>
          <a:p>
            <a:endParaRPr lang="nl-NL" dirty="0"/>
          </a:p>
          <a:p>
            <a:endParaRPr lang="nl-NL" dirty="0" smtClean="0"/>
          </a:p>
          <a:p>
            <a:endParaRPr lang="nl-NL" dirty="0"/>
          </a:p>
        </p:txBody>
      </p:sp>
      <p:sp>
        <p:nvSpPr>
          <p:cNvPr id="18" name="Tijdelijke aanduiding voor tekst 17"/>
          <p:cNvSpPr>
            <a:spLocks noGrp="1"/>
          </p:cNvSpPr>
          <p:nvPr>
            <p:ph type="body" sz="half" idx="2"/>
          </p:nvPr>
        </p:nvSpPr>
        <p:spPr/>
        <p:txBody>
          <a:bodyPr/>
          <a:lstStyle/>
          <a:p>
            <a:endParaRPr lang="nl-NL" dirty="0"/>
          </a:p>
        </p:txBody>
      </p:sp>
      <p:pic>
        <p:nvPicPr>
          <p:cNvPr id="19" name="Afbeelding 18"/>
          <p:cNvPicPr>
            <a:picLocks noChangeAspect="1"/>
          </p:cNvPicPr>
          <p:nvPr/>
        </p:nvPicPr>
        <p:blipFill>
          <a:blip r:embed="rId2"/>
          <a:stretch>
            <a:fillRect/>
          </a:stretch>
        </p:blipFill>
        <p:spPr>
          <a:xfrm>
            <a:off x="4978126" y="1520559"/>
            <a:ext cx="5700440" cy="3195094"/>
          </a:xfrm>
          <a:prstGeom prst="rect">
            <a:avLst/>
          </a:prstGeom>
        </p:spPr>
      </p:pic>
      <p:sp>
        <p:nvSpPr>
          <p:cNvPr id="20" name="Tekstvak 19"/>
          <p:cNvSpPr txBox="1"/>
          <p:nvPr/>
        </p:nvSpPr>
        <p:spPr>
          <a:xfrm>
            <a:off x="9340638" y="4290646"/>
            <a:ext cx="2205732" cy="738664"/>
          </a:xfrm>
          <a:prstGeom prst="rect">
            <a:avLst/>
          </a:prstGeom>
          <a:solidFill>
            <a:schemeClr val="tx1"/>
          </a:solidFill>
          <a:ln>
            <a:solidFill>
              <a:srgbClr val="FF0000"/>
            </a:solidFill>
          </a:ln>
        </p:spPr>
        <p:txBody>
          <a:bodyPr wrap="none" rtlCol="0">
            <a:spAutoFit/>
          </a:bodyPr>
          <a:lstStyle/>
          <a:p>
            <a:pPr algn="ctr"/>
            <a:r>
              <a:rPr lang="nl-NL" sz="2400" b="1" i="1" dirty="0" err="1" smtClean="0">
                <a:solidFill>
                  <a:srgbClr val="FF0000"/>
                </a:solidFill>
              </a:rPr>
              <a:t>L’état</a:t>
            </a:r>
            <a:r>
              <a:rPr lang="nl-NL" sz="2400" b="1" i="1" dirty="0" smtClean="0">
                <a:solidFill>
                  <a:srgbClr val="FF0000"/>
                </a:solidFill>
              </a:rPr>
              <a:t>, </a:t>
            </a:r>
            <a:r>
              <a:rPr lang="nl-NL" sz="2400" b="1" i="1" dirty="0" err="1" smtClean="0">
                <a:solidFill>
                  <a:srgbClr val="FF0000"/>
                </a:solidFill>
              </a:rPr>
              <a:t>c’est</a:t>
            </a:r>
            <a:r>
              <a:rPr lang="nl-NL" sz="2400" b="1" i="1" dirty="0" smtClean="0">
                <a:solidFill>
                  <a:srgbClr val="FF0000"/>
                </a:solidFill>
              </a:rPr>
              <a:t> </a:t>
            </a:r>
            <a:r>
              <a:rPr lang="nl-NL" sz="2400" b="1" i="1" dirty="0" err="1" smtClean="0">
                <a:solidFill>
                  <a:srgbClr val="FF0000"/>
                </a:solidFill>
              </a:rPr>
              <a:t>moi</a:t>
            </a:r>
            <a:r>
              <a:rPr lang="nl-NL" sz="2400" b="1" i="1" dirty="0" smtClean="0">
                <a:solidFill>
                  <a:srgbClr val="FF0000"/>
                </a:solidFill>
              </a:rPr>
              <a:t>!</a:t>
            </a:r>
          </a:p>
          <a:p>
            <a:pPr algn="ctr"/>
            <a:r>
              <a:rPr lang="nl-NL" b="1" dirty="0" smtClean="0">
                <a:solidFill>
                  <a:srgbClr val="FF0000"/>
                </a:solidFill>
              </a:rPr>
              <a:t>en de derde stand</a:t>
            </a:r>
            <a:endParaRPr lang="nl-NL" b="1" dirty="0">
              <a:solidFill>
                <a:srgbClr val="FF0000"/>
              </a:solidFill>
            </a:endParaRPr>
          </a:p>
        </p:txBody>
      </p:sp>
    </p:spTree>
    <p:extLst>
      <p:ext uri="{BB962C8B-B14F-4D97-AF65-F5344CB8AC3E}">
        <p14:creationId xmlns:p14="http://schemas.microsoft.com/office/powerpoint/2010/main" val="1120783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a:solidFill>
                  <a:srgbClr val="FFFF00"/>
                </a:solidFill>
              </a:rPr>
              <a:t>François-Marie </a:t>
            </a:r>
            <a:r>
              <a:rPr lang="nl-NL" i="1" dirty="0" err="1">
                <a:solidFill>
                  <a:srgbClr val="FFFF00"/>
                </a:solidFill>
              </a:rPr>
              <a:t>Arouet</a:t>
            </a:r>
            <a:endParaRPr lang="nl-NL" dirty="0"/>
          </a:p>
        </p:txBody>
      </p:sp>
      <p:sp>
        <p:nvSpPr>
          <p:cNvPr id="3" name="Tijdelijke aanduiding voor inhoud 2"/>
          <p:cNvSpPr>
            <a:spLocks noGrp="1"/>
          </p:cNvSpPr>
          <p:nvPr>
            <p:ph idx="1"/>
          </p:nvPr>
        </p:nvSpPr>
        <p:spPr/>
        <p:txBody>
          <a:bodyPr/>
          <a:lstStyle/>
          <a:p>
            <a:r>
              <a:rPr lang="nl-NL" dirty="0" smtClean="0"/>
              <a:t>Waarschijnlijk bastaard – </a:t>
            </a:r>
            <a:r>
              <a:rPr lang="nl-NL" dirty="0" err="1" smtClean="0"/>
              <a:t>vgl</a:t>
            </a:r>
            <a:r>
              <a:rPr lang="nl-NL" dirty="0" smtClean="0"/>
              <a:t> </a:t>
            </a:r>
            <a:r>
              <a:rPr lang="nl-NL" dirty="0" err="1" smtClean="0"/>
              <a:t>Candide</a:t>
            </a:r>
            <a:r>
              <a:rPr lang="nl-NL" dirty="0" smtClean="0"/>
              <a:t>!</a:t>
            </a:r>
          </a:p>
          <a:p>
            <a:pPr lvl="1"/>
            <a:r>
              <a:rPr lang="nl-NL" dirty="0" smtClean="0"/>
              <a:t>Officieel: zoon van jurist </a:t>
            </a:r>
            <a:r>
              <a:rPr lang="nl-NL" dirty="0" err="1" smtClean="0"/>
              <a:t>Francois</a:t>
            </a:r>
            <a:r>
              <a:rPr lang="nl-NL" dirty="0" smtClean="0"/>
              <a:t> </a:t>
            </a:r>
            <a:r>
              <a:rPr lang="nl-NL" dirty="0" err="1" smtClean="0"/>
              <a:t>Arouet</a:t>
            </a:r>
            <a:endParaRPr lang="nl-NL" dirty="0" smtClean="0"/>
          </a:p>
          <a:p>
            <a:pPr lvl="1"/>
            <a:r>
              <a:rPr lang="nl-NL" dirty="0" smtClean="0"/>
              <a:t>Officieus: zoon van ridder en liedjesschrijver </a:t>
            </a:r>
            <a:r>
              <a:rPr lang="nl-NL" dirty="0" err="1" smtClean="0"/>
              <a:t>Guérin</a:t>
            </a:r>
            <a:r>
              <a:rPr lang="nl-NL" dirty="0" smtClean="0"/>
              <a:t> de </a:t>
            </a:r>
            <a:r>
              <a:rPr lang="nl-NL" dirty="0" err="1" smtClean="0"/>
              <a:t>Rochebrune</a:t>
            </a:r>
            <a:r>
              <a:rPr lang="nl-NL" dirty="0" smtClean="0"/>
              <a:t> </a:t>
            </a:r>
          </a:p>
          <a:p>
            <a:r>
              <a:rPr lang="nl-NL" dirty="0" smtClean="0"/>
              <a:t>Moeder overlijdt in 1701, nog één broer en een zus</a:t>
            </a:r>
          </a:p>
          <a:p>
            <a:r>
              <a:rPr lang="nl-NL" dirty="0" smtClean="0"/>
              <a:t>Vader heeft zich opgewerkt met eigen notarispraktijk en geldschieter</a:t>
            </a:r>
          </a:p>
          <a:p>
            <a:r>
              <a:rPr lang="nl-NL" dirty="0" smtClean="0"/>
              <a:t>Omgeven door rijke, hooggeplaatste en prestigieuze mensen – poëten, abten etc.</a:t>
            </a:r>
          </a:p>
          <a:p>
            <a:r>
              <a:rPr lang="nl-NL" dirty="0" smtClean="0"/>
              <a:t>De kleine </a:t>
            </a:r>
            <a:r>
              <a:rPr lang="nl-NL" dirty="0" err="1" smtClean="0"/>
              <a:t>Francois</a:t>
            </a:r>
            <a:r>
              <a:rPr lang="nl-NL" dirty="0" smtClean="0"/>
              <a:t> stond bekend als </a:t>
            </a:r>
            <a:r>
              <a:rPr lang="nl-NL" i="1" dirty="0" smtClean="0"/>
              <a:t>‘</a:t>
            </a:r>
            <a:r>
              <a:rPr lang="nl-NL" i="1" dirty="0" err="1" smtClean="0"/>
              <a:t>le</a:t>
            </a:r>
            <a:r>
              <a:rPr lang="nl-NL" i="1" dirty="0" smtClean="0"/>
              <a:t> petit volontaire’</a:t>
            </a:r>
            <a:r>
              <a:rPr lang="nl-NL" dirty="0" smtClean="0"/>
              <a:t> (het kereltje met een eigen willetje)</a:t>
            </a:r>
          </a:p>
          <a:p>
            <a:endParaRPr lang="nl-NL" dirty="0"/>
          </a:p>
        </p:txBody>
      </p:sp>
      <p:sp>
        <p:nvSpPr>
          <p:cNvPr id="4" name="Tijdelijke aanduiding voor tekst 3"/>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4286717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a:solidFill>
                  <a:srgbClr val="FFFF00"/>
                </a:solidFill>
              </a:rPr>
              <a:t>François-Marie </a:t>
            </a:r>
            <a:r>
              <a:rPr lang="nl-NL" i="1" dirty="0" err="1">
                <a:solidFill>
                  <a:srgbClr val="FFFF00"/>
                </a:solidFill>
              </a:rPr>
              <a:t>Arouet</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Op z’n tiende naar  het </a:t>
            </a:r>
            <a:r>
              <a:rPr lang="nl-NL" dirty="0" err="1" smtClean="0"/>
              <a:t>collège</a:t>
            </a:r>
            <a:r>
              <a:rPr lang="nl-NL" dirty="0" smtClean="0"/>
              <a:t> van de </a:t>
            </a:r>
            <a:r>
              <a:rPr lang="nl-NL" dirty="0" err="1" smtClean="0"/>
              <a:t>Jezuïten</a:t>
            </a:r>
            <a:endParaRPr lang="nl-NL" dirty="0" smtClean="0"/>
          </a:p>
          <a:p>
            <a:pPr lvl="1"/>
            <a:r>
              <a:rPr lang="nl-NL" dirty="0" smtClean="0"/>
              <a:t>Latijn, veel theologie en latere jaren literatuur en filosofie</a:t>
            </a:r>
          </a:p>
          <a:p>
            <a:pPr lvl="1"/>
            <a:r>
              <a:rPr lang="nl-NL" dirty="0" smtClean="0"/>
              <a:t>In 1709 publiceert </a:t>
            </a:r>
            <a:r>
              <a:rPr lang="nl-NL" dirty="0" err="1" smtClean="0"/>
              <a:t>Arouet</a:t>
            </a:r>
            <a:r>
              <a:rPr lang="nl-NL" dirty="0" smtClean="0"/>
              <a:t> op school zijn eerste gedicht</a:t>
            </a:r>
          </a:p>
          <a:p>
            <a:pPr marL="450000" lvl="1" indent="0">
              <a:buNone/>
            </a:pPr>
            <a:endParaRPr lang="nl-NL" dirty="0"/>
          </a:p>
          <a:p>
            <a:r>
              <a:rPr lang="nl-NL" dirty="0" smtClean="0"/>
              <a:t>Niet bij de Jansenisten!</a:t>
            </a:r>
          </a:p>
          <a:p>
            <a:pPr lvl="1"/>
            <a:r>
              <a:rPr lang="nl-NL" dirty="0" smtClean="0"/>
              <a:t>Wiskundige en denker Pascal</a:t>
            </a:r>
          </a:p>
          <a:p>
            <a:pPr lvl="1"/>
            <a:r>
              <a:rPr lang="nl-NL" dirty="0" smtClean="0"/>
              <a:t>Mens afhankelijk van goddelijke genade</a:t>
            </a:r>
          </a:p>
          <a:p>
            <a:pPr lvl="1"/>
            <a:r>
              <a:rPr lang="nl-NL" dirty="0" smtClean="0"/>
              <a:t>Goede werken zijn misleidend, want we blijven zondig</a:t>
            </a:r>
          </a:p>
          <a:p>
            <a:pPr lvl="1"/>
            <a:r>
              <a:rPr lang="nl-NL" dirty="0" smtClean="0"/>
              <a:t>Zelfverloochening en onderwerping aan wil van God</a:t>
            </a:r>
            <a:endParaRPr lang="nl-NL" dirty="0"/>
          </a:p>
          <a:p>
            <a:endParaRPr lang="nl-NL" dirty="0" smtClean="0"/>
          </a:p>
          <a:p>
            <a:r>
              <a:rPr lang="nl-NL" dirty="0" smtClean="0"/>
              <a:t>Gaat rechten studeren en verkeert in literaire kringen</a:t>
            </a:r>
          </a:p>
          <a:p>
            <a:r>
              <a:rPr lang="nl-NL" dirty="0" smtClean="0"/>
              <a:t>Latere gedichten doen hem voor maanden belanden in de Bastille wanneer hij schrijft tegen de regent van Frankrijk, Philippe </a:t>
            </a:r>
            <a:r>
              <a:rPr lang="nl-NL" dirty="0" err="1" smtClean="0"/>
              <a:t>d’Orléans</a:t>
            </a:r>
            <a:r>
              <a:rPr lang="nl-NL" dirty="0" smtClean="0"/>
              <a:t> (1717)</a:t>
            </a:r>
          </a:p>
          <a:p>
            <a:pPr marL="450000" lvl="1" indent="0">
              <a:buNone/>
            </a:pPr>
            <a:r>
              <a:rPr lang="nl-NL" i="1" dirty="0" smtClean="0"/>
              <a:t>De </a:t>
            </a:r>
            <a:r>
              <a:rPr lang="nl-NL" i="1" dirty="0" err="1" smtClean="0"/>
              <a:t>bastille</a:t>
            </a:r>
            <a:r>
              <a:rPr lang="nl-NL" i="1" dirty="0" smtClean="0"/>
              <a:t>: in zo’n uiterst koel vertrek waar je nooit last had van de zon (</a:t>
            </a:r>
            <a:r>
              <a:rPr lang="nl-NL" i="1" dirty="0" err="1" smtClean="0"/>
              <a:t>Candide</a:t>
            </a:r>
            <a:r>
              <a:rPr lang="nl-NL" i="1" dirty="0" smtClean="0"/>
              <a:t>)</a:t>
            </a:r>
          </a:p>
          <a:p>
            <a:endParaRPr lang="nl-NL" dirty="0"/>
          </a:p>
        </p:txBody>
      </p:sp>
      <p:sp>
        <p:nvSpPr>
          <p:cNvPr id="4" name="Tijdelijke aanduiding voor tekst 3"/>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3081710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err="1">
                <a:solidFill>
                  <a:srgbClr val="FFFF00"/>
                </a:solidFill>
              </a:rPr>
              <a:t>Écrasez</a:t>
            </a:r>
            <a:r>
              <a:rPr lang="nl-NL" i="1" dirty="0">
                <a:solidFill>
                  <a:srgbClr val="FFFF00"/>
                </a:solidFill>
              </a:rPr>
              <a:t> </a:t>
            </a:r>
            <a:r>
              <a:rPr lang="nl-NL" i="1" dirty="0" err="1" smtClean="0">
                <a:solidFill>
                  <a:srgbClr val="FFFF00"/>
                </a:solidFill>
              </a:rPr>
              <a:t>l’infâme</a:t>
            </a:r>
            <a:endParaRPr lang="nl-NL" dirty="0">
              <a:solidFill>
                <a:srgbClr val="FFFF00"/>
              </a:solidFill>
            </a:endParaRPr>
          </a:p>
        </p:txBody>
      </p:sp>
      <p:sp>
        <p:nvSpPr>
          <p:cNvPr id="3" name="Tijdelijke aanduiding voor inhoud 2"/>
          <p:cNvSpPr>
            <a:spLocks noGrp="1"/>
          </p:cNvSpPr>
          <p:nvPr>
            <p:ph idx="1"/>
          </p:nvPr>
        </p:nvSpPr>
        <p:spPr/>
        <p:txBody>
          <a:bodyPr>
            <a:normAutofit fontScale="92500" lnSpcReduction="20000"/>
          </a:bodyPr>
          <a:lstStyle/>
          <a:p>
            <a:r>
              <a:rPr lang="nl-NL" dirty="0" smtClean="0"/>
              <a:t>Nieuw begin na de </a:t>
            </a:r>
            <a:r>
              <a:rPr lang="nl-NL" dirty="0" err="1" smtClean="0"/>
              <a:t>bastille</a:t>
            </a:r>
            <a:r>
              <a:rPr lang="nl-NL" dirty="0" smtClean="0"/>
              <a:t>: Voltaire. </a:t>
            </a:r>
            <a:r>
              <a:rPr lang="nl-NL" dirty="0" err="1" smtClean="0"/>
              <a:t>Arouet</a:t>
            </a:r>
            <a:r>
              <a:rPr lang="nl-NL" dirty="0"/>
              <a:t> </a:t>
            </a:r>
            <a:r>
              <a:rPr lang="nl-NL" dirty="0" smtClean="0"/>
              <a:t>gaf voortdurend aanleiding voor woordspelingen ‘a </a:t>
            </a:r>
            <a:r>
              <a:rPr lang="nl-NL" dirty="0" err="1" smtClean="0"/>
              <a:t>rouer</a:t>
            </a:r>
            <a:r>
              <a:rPr lang="nl-NL" dirty="0" smtClean="0"/>
              <a:t> – pak slaag’.</a:t>
            </a:r>
          </a:p>
          <a:p>
            <a:r>
              <a:rPr lang="nl-NL" dirty="0" smtClean="0"/>
              <a:t>Tragedie die hem beroemd maakt: </a:t>
            </a:r>
            <a:r>
              <a:rPr lang="nl-NL" i="1" dirty="0" err="1" smtClean="0"/>
              <a:t>Oedipe</a:t>
            </a:r>
            <a:r>
              <a:rPr lang="nl-NL" dirty="0" smtClean="0"/>
              <a:t>.</a:t>
            </a:r>
          </a:p>
          <a:p>
            <a:pPr lvl="1"/>
            <a:r>
              <a:rPr lang="nl-NL" dirty="0" err="1" smtClean="0"/>
              <a:t>Voltaires</a:t>
            </a:r>
            <a:r>
              <a:rPr lang="nl-NL" dirty="0" smtClean="0"/>
              <a:t> Oedipus is tragisch omdat hij verschrikkelijke misdaden heeft begaan zonder er zelf schuldig aan te zijn – ‘incestueus, een vadermoord en toch deugdzaam’ – </a:t>
            </a:r>
            <a:r>
              <a:rPr lang="nl-NL" dirty="0" err="1" smtClean="0"/>
              <a:t>Jezuïtsiche</a:t>
            </a:r>
            <a:r>
              <a:rPr lang="nl-NL" dirty="0" smtClean="0"/>
              <a:t> moraal met nadruk op geweten en intentie tegenover de jansenistische moraal met nadruk op de daad en de handeling.</a:t>
            </a:r>
          </a:p>
          <a:p>
            <a:pPr lvl="1"/>
            <a:r>
              <a:rPr lang="nl-NL" dirty="0" smtClean="0"/>
              <a:t>Door de vrije wil en door zijn daden kan de mens de wereld verbeteren.. Als de goden en priesters maar eens ophielden om zich met de mens te bemoeien.</a:t>
            </a:r>
          </a:p>
          <a:p>
            <a:endParaRPr lang="nl-NL" dirty="0" smtClean="0"/>
          </a:p>
          <a:p>
            <a:r>
              <a:rPr lang="nl-NL" dirty="0" smtClean="0"/>
              <a:t>In 1722 voor het eerst in Nederland: ‘het paradijs op aarde’: Calvinisten, joden, </a:t>
            </a:r>
            <a:r>
              <a:rPr lang="nl-NL" dirty="0" err="1" smtClean="0"/>
              <a:t>arminianen</a:t>
            </a:r>
            <a:r>
              <a:rPr lang="nl-NL" dirty="0" smtClean="0"/>
              <a:t> en wederdopers gingen allen met elkaar om en iedereen kon zeggen en publiceren wat hij wilde! Leve de vrijheid en verdraagzaamheid.</a:t>
            </a:r>
            <a:endParaRPr lang="nl-NL" dirty="0"/>
          </a:p>
        </p:txBody>
      </p:sp>
      <p:sp>
        <p:nvSpPr>
          <p:cNvPr id="4" name="Tijdelijke aanduiding voor tekst 3"/>
          <p:cNvSpPr>
            <a:spLocks noGrp="1"/>
          </p:cNvSpPr>
          <p:nvPr>
            <p:ph type="body" sz="half" idx="2"/>
          </p:nvPr>
        </p:nvSpPr>
        <p:spPr/>
        <p:txBody>
          <a:bodyPr/>
          <a:lstStyle/>
          <a:p>
            <a:r>
              <a:rPr lang="nl-NL" dirty="0" smtClean="0"/>
              <a:t>Verpletter de schande.</a:t>
            </a:r>
            <a:br>
              <a:rPr lang="nl-NL" dirty="0" smtClean="0"/>
            </a:br>
            <a:r>
              <a:rPr lang="nl-NL" dirty="0" smtClean="0"/>
              <a:t>De </a:t>
            </a:r>
            <a:r>
              <a:rPr lang="nl-NL" i="1" dirty="0" smtClean="0"/>
              <a:t>infame </a:t>
            </a:r>
            <a:r>
              <a:rPr lang="nl-NL" dirty="0" smtClean="0"/>
              <a:t> was </a:t>
            </a:r>
            <a:r>
              <a:rPr lang="nl-NL" dirty="0" err="1" smtClean="0"/>
              <a:t>Voltaires</a:t>
            </a:r>
            <a:r>
              <a:rPr lang="nl-NL" dirty="0" smtClean="0"/>
              <a:t> benaming voor dat wat in ieder tijdperk de vrijheid vernietigt en het denken belemmert.</a:t>
            </a:r>
            <a:r>
              <a:rPr lang="nl-NL" i="1" dirty="0" smtClean="0"/>
              <a:t> </a:t>
            </a:r>
            <a:endParaRPr lang="nl-NL" dirty="0"/>
          </a:p>
        </p:txBody>
      </p:sp>
      <p:pic>
        <p:nvPicPr>
          <p:cNvPr id="5" name="Tijdelijke aanduiding voor afbeelding 24"/>
          <p:cNvPicPr>
            <a:picLocks noGrp="1" noChangeAspect="1"/>
          </p:cNvPicPr>
          <p:nvPr>
            <p:ph type="pic" idx="21"/>
          </p:nvPr>
        </p:nvPicPr>
        <p:blipFill>
          <a:blip r:embed="rId2">
            <a:extLst>
              <a:ext uri="{28A0092B-C50C-407E-A947-70E740481C1C}">
                <a14:useLocalDpi xmlns:a14="http://schemas.microsoft.com/office/drawing/2010/main" val="0"/>
              </a:ext>
            </a:extLst>
          </a:blip>
          <a:srcRect t="18698" b="18698"/>
          <a:stretch>
            <a:fillRect/>
          </a:stretch>
        </p:blipFill>
        <p:spPr>
          <a:xfrm>
            <a:off x="1332280" y="2498659"/>
            <a:ext cx="3092368" cy="1608164"/>
          </a:xfrm>
        </p:spPr>
      </p:pic>
    </p:spTree>
    <p:extLst>
      <p:ext uri="{BB962C8B-B14F-4D97-AF65-F5344CB8AC3E}">
        <p14:creationId xmlns:p14="http://schemas.microsoft.com/office/powerpoint/2010/main" val="43017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err="1">
                <a:solidFill>
                  <a:srgbClr val="FFFF00"/>
                </a:solidFill>
              </a:rPr>
              <a:t>Écrasez</a:t>
            </a:r>
            <a:r>
              <a:rPr lang="nl-NL" i="1" dirty="0">
                <a:solidFill>
                  <a:srgbClr val="FFFF00"/>
                </a:solidFill>
              </a:rPr>
              <a:t> </a:t>
            </a:r>
            <a:r>
              <a:rPr lang="nl-NL" i="1" dirty="0" err="1">
                <a:solidFill>
                  <a:srgbClr val="FFFF00"/>
                </a:solidFill>
              </a:rPr>
              <a:t>l’infâme</a:t>
            </a:r>
            <a:endParaRPr lang="nl-NL" dirty="0"/>
          </a:p>
        </p:txBody>
      </p:sp>
      <p:sp>
        <p:nvSpPr>
          <p:cNvPr id="3" name="Tijdelijke aanduiding voor inhoud 2"/>
          <p:cNvSpPr>
            <a:spLocks noGrp="1"/>
          </p:cNvSpPr>
          <p:nvPr>
            <p:ph idx="1"/>
          </p:nvPr>
        </p:nvSpPr>
        <p:spPr/>
        <p:txBody>
          <a:bodyPr/>
          <a:lstStyle/>
          <a:p>
            <a:r>
              <a:rPr lang="nl-NL" dirty="0" smtClean="0"/>
              <a:t>Door jaloerse aristocraat </a:t>
            </a:r>
            <a:r>
              <a:rPr lang="nl-NL" dirty="0" err="1" smtClean="0"/>
              <a:t>Rohan</a:t>
            </a:r>
            <a:r>
              <a:rPr lang="nl-NL" dirty="0" smtClean="0"/>
              <a:t> Chabot laat Voltaire zich verleiden tot een duel en wordt opgepakt </a:t>
            </a:r>
            <a:r>
              <a:rPr lang="nl-NL" smtClean="0"/>
              <a:t>en </a:t>
            </a:r>
            <a:r>
              <a:rPr lang="nl-NL" smtClean="0"/>
              <a:t>belandt </a:t>
            </a:r>
            <a:r>
              <a:rPr lang="nl-NL" dirty="0" smtClean="0"/>
              <a:t>weer in de Bastille</a:t>
            </a:r>
          </a:p>
          <a:p>
            <a:r>
              <a:rPr lang="nl-NL" dirty="0" smtClean="0"/>
              <a:t>Na vrijlating in 1726 vertrekt hij naar Engeland om een uitgever te vinden voor zijn </a:t>
            </a:r>
            <a:r>
              <a:rPr lang="nl-NL" i="1" dirty="0" err="1" smtClean="0"/>
              <a:t>Henriade</a:t>
            </a:r>
            <a:r>
              <a:rPr lang="nl-NL" i="1" dirty="0" smtClean="0"/>
              <a:t> </a:t>
            </a:r>
            <a:r>
              <a:rPr lang="nl-NL" dirty="0"/>
              <a:t>(o.a. vanwege levendige beschrijving </a:t>
            </a:r>
            <a:r>
              <a:rPr lang="nl-NL" dirty="0" err="1"/>
              <a:t>Barthelomeusnacht</a:t>
            </a:r>
            <a:r>
              <a:rPr lang="nl-NL" dirty="0"/>
              <a:t> 1572 mocht het niet worden gepubliceerd</a:t>
            </a:r>
            <a:r>
              <a:rPr lang="nl-NL" dirty="0" smtClean="0"/>
              <a:t>).</a:t>
            </a:r>
          </a:p>
          <a:p>
            <a:pPr marL="36900" indent="0">
              <a:buNone/>
            </a:pPr>
            <a:r>
              <a:rPr lang="nl-NL" dirty="0"/>
              <a:t>	</a:t>
            </a:r>
            <a:r>
              <a:rPr lang="nl-NL" dirty="0" smtClean="0"/>
              <a:t>…en om te leren denken…. </a:t>
            </a:r>
          </a:p>
          <a:p>
            <a:r>
              <a:rPr lang="nl-NL" dirty="0" smtClean="0"/>
              <a:t>Voltaire wordt (zoals later genoemd) dan ook een van de vele </a:t>
            </a:r>
            <a:r>
              <a:rPr lang="nl-NL" i="1" dirty="0" smtClean="0"/>
              <a:t> </a:t>
            </a:r>
            <a:r>
              <a:rPr lang="nl-NL" i="1" dirty="0" err="1" smtClean="0"/>
              <a:t>philosophes</a:t>
            </a:r>
            <a:r>
              <a:rPr lang="nl-NL" dirty="0" smtClean="0"/>
              <a:t>: vrijdenkers / intellectuelen.</a:t>
            </a:r>
          </a:p>
          <a:p>
            <a:r>
              <a:rPr lang="nl-NL" i="1" dirty="0" err="1" smtClean="0"/>
              <a:t>Philosophes</a:t>
            </a:r>
            <a:r>
              <a:rPr lang="nl-NL" i="1" dirty="0" smtClean="0"/>
              <a:t> </a:t>
            </a:r>
            <a:r>
              <a:rPr lang="nl-NL" dirty="0" smtClean="0"/>
              <a:t>streefden middels de rede verlichting na. Maar ze konden </a:t>
            </a:r>
            <a:r>
              <a:rPr lang="nl-NL" i="1" dirty="0" smtClean="0"/>
              <a:t>Deïsten</a:t>
            </a:r>
            <a:r>
              <a:rPr lang="nl-NL" dirty="0" smtClean="0"/>
              <a:t> zijn of </a:t>
            </a:r>
            <a:r>
              <a:rPr lang="nl-NL" i="1" dirty="0" smtClean="0"/>
              <a:t>atheïsten</a:t>
            </a:r>
            <a:r>
              <a:rPr lang="nl-NL" dirty="0" smtClean="0"/>
              <a:t>.</a:t>
            </a:r>
          </a:p>
          <a:p>
            <a:endParaRPr lang="nl-NL" dirty="0"/>
          </a:p>
        </p:txBody>
      </p:sp>
      <p:sp>
        <p:nvSpPr>
          <p:cNvPr id="4" name="Tijdelijke aanduiding voor tekst 3"/>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1842320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isteen">
  <a:themeElements>
    <a:clrScheme name="Leisteen">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Leisteen">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eisteen">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Leisteen</Template>
  <TotalTime>7334</TotalTime>
  <Words>1160</Words>
  <Application>Microsoft Office PowerPoint</Application>
  <PresentationFormat>Breedbeeld</PresentationFormat>
  <Paragraphs>105</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Calisto MT</vt:lpstr>
      <vt:lpstr>Trebuchet MS</vt:lpstr>
      <vt:lpstr>Wingdings 2</vt:lpstr>
      <vt:lpstr>Leisteen</vt:lpstr>
      <vt:lpstr>Voltaire</vt:lpstr>
      <vt:lpstr>Check church history bbc </vt:lpstr>
      <vt:lpstr>PowerPoint-presentatie</vt:lpstr>
      <vt:lpstr>Voltaire </vt:lpstr>
      <vt:lpstr>François-Marie Arouet</vt:lpstr>
      <vt:lpstr>François-Marie Arouet</vt:lpstr>
      <vt:lpstr>François-Marie Arouet</vt:lpstr>
      <vt:lpstr>Écrasez l’infâme</vt:lpstr>
      <vt:lpstr>Écrasez l’infâme</vt:lpstr>
      <vt:lpstr>PowerPoint-presentatie</vt:lpstr>
      <vt:lpstr>Écrasez l’infâme</vt:lpstr>
      <vt:lpstr>Écrasez l’infâme</vt:lpstr>
      <vt:lpstr>Il faut cultiver notre jardin</vt:lpstr>
      <vt:lpstr>Il faut cultiver notre jardin</vt:lpstr>
      <vt:lpstr>PowerPoint-presentatie</vt:lpstr>
      <vt:lpstr>Il faut cultiver notre jardin</vt:lpstr>
      <vt:lpstr>Stellingen</vt:lpstr>
    </vt:vector>
  </TitlesOfParts>
  <Company>Christelijke Hogeschool Ede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Voltaire</dc:title>
  <dc:creator>Maanen van, Hendrie</dc:creator>
  <cp:lastModifiedBy>Maanen van, Hendrie</cp:lastModifiedBy>
  <cp:revision>32</cp:revision>
  <dcterms:created xsi:type="dcterms:W3CDTF">2019-02-12T11:07:03Z</dcterms:created>
  <dcterms:modified xsi:type="dcterms:W3CDTF">2019-02-19T14:02:56Z</dcterms:modified>
</cp:coreProperties>
</file>