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7" r:id="rId8"/>
    <p:sldId id="268" r:id="rId9"/>
    <p:sldId id="261" r:id="rId10"/>
    <p:sldId id="262" r:id="rId11"/>
    <p:sldId id="266" r:id="rId12"/>
    <p:sldId id="263" r:id="rId13"/>
    <p:sldId id="26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50B4B-E4D9-4E13-A6C6-9DDD75A7C6C1}" v="50" dt="2024-03-18T21:40:01.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0B1A6-F2A9-909D-7B2F-44BA0EDC34A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FE9A627-C4B2-4870-546D-C01F0CCC70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F549C15-7AE2-516E-2F69-58C75D3AAB59}"/>
              </a:ext>
            </a:extLst>
          </p:cNvPr>
          <p:cNvSpPr>
            <a:spLocks noGrp="1"/>
          </p:cNvSpPr>
          <p:nvPr>
            <p:ph type="dt" sz="half" idx="10"/>
          </p:nvPr>
        </p:nvSpPr>
        <p:spPr/>
        <p:txBody>
          <a:bodyPr/>
          <a:lstStyle/>
          <a:p>
            <a:fld id="{8B2F508B-3C80-4484-8688-D849E1DBC93C}" type="datetimeFigureOut">
              <a:rPr lang="nl-NL" smtClean="0"/>
              <a:t>19-3-2024</a:t>
            </a:fld>
            <a:endParaRPr lang="nl-NL"/>
          </a:p>
        </p:txBody>
      </p:sp>
      <p:sp>
        <p:nvSpPr>
          <p:cNvPr id="5" name="Tijdelijke aanduiding voor voettekst 4">
            <a:extLst>
              <a:ext uri="{FF2B5EF4-FFF2-40B4-BE49-F238E27FC236}">
                <a16:creationId xmlns:a16="http://schemas.microsoft.com/office/drawing/2014/main" id="{7616775A-A00B-0650-0CB7-2916111988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19467E5-F952-A081-A8D3-5386BEA51E71}"/>
              </a:ext>
            </a:extLst>
          </p:cNvPr>
          <p:cNvSpPr>
            <a:spLocks noGrp="1"/>
          </p:cNvSpPr>
          <p:nvPr>
            <p:ph type="sldNum" sz="quarter" idx="12"/>
          </p:nvPr>
        </p:nvSpPr>
        <p:spPr/>
        <p:txBody>
          <a:bodyPr/>
          <a:lstStyle/>
          <a:p>
            <a:fld id="{F98DF280-0CAC-4497-A44E-B805B57666B4}" type="slidenum">
              <a:rPr lang="nl-NL" smtClean="0"/>
              <a:t>‹nr.›</a:t>
            </a:fld>
            <a:endParaRPr lang="nl-NL"/>
          </a:p>
        </p:txBody>
      </p:sp>
    </p:spTree>
    <p:extLst>
      <p:ext uri="{BB962C8B-B14F-4D97-AF65-F5344CB8AC3E}">
        <p14:creationId xmlns:p14="http://schemas.microsoft.com/office/powerpoint/2010/main" val="50309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1BA7A2-CFC4-2627-86FF-384BFE75186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6FB6605-5AC6-E4E0-6519-72763893428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23FBE88-0D9B-03C1-BF93-60316AE5E461}"/>
              </a:ext>
            </a:extLst>
          </p:cNvPr>
          <p:cNvSpPr>
            <a:spLocks noGrp="1"/>
          </p:cNvSpPr>
          <p:nvPr>
            <p:ph type="dt" sz="half" idx="10"/>
          </p:nvPr>
        </p:nvSpPr>
        <p:spPr/>
        <p:txBody>
          <a:bodyPr/>
          <a:lstStyle/>
          <a:p>
            <a:fld id="{8B2F508B-3C80-4484-8688-D849E1DBC93C}" type="datetimeFigureOut">
              <a:rPr lang="nl-NL" smtClean="0"/>
              <a:t>19-3-2024</a:t>
            </a:fld>
            <a:endParaRPr lang="nl-NL"/>
          </a:p>
        </p:txBody>
      </p:sp>
      <p:sp>
        <p:nvSpPr>
          <p:cNvPr id="5" name="Tijdelijke aanduiding voor voettekst 4">
            <a:extLst>
              <a:ext uri="{FF2B5EF4-FFF2-40B4-BE49-F238E27FC236}">
                <a16:creationId xmlns:a16="http://schemas.microsoft.com/office/drawing/2014/main" id="{F5F3354E-DCD2-95B5-4FDC-5244D335394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AA592C-179E-A2D0-027B-99036F6E283A}"/>
              </a:ext>
            </a:extLst>
          </p:cNvPr>
          <p:cNvSpPr>
            <a:spLocks noGrp="1"/>
          </p:cNvSpPr>
          <p:nvPr>
            <p:ph type="sldNum" sz="quarter" idx="12"/>
          </p:nvPr>
        </p:nvSpPr>
        <p:spPr/>
        <p:txBody>
          <a:bodyPr/>
          <a:lstStyle/>
          <a:p>
            <a:fld id="{F98DF280-0CAC-4497-A44E-B805B57666B4}" type="slidenum">
              <a:rPr lang="nl-NL" smtClean="0"/>
              <a:t>‹nr.›</a:t>
            </a:fld>
            <a:endParaRPr lang="nl-NL"/>
          </a:p>
        </p:txBody>
      </p:sp>
    </p:spTree>
    <p:extLst>
      <p:ext uri="{BB962C8B-B14F-4D97-AF65-F5344CB8AC3E}">
        <p14:creationId xmlns:p14="http://schemas.microsoft.com/office/powerpoint/2010/main" val="174618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2943F75-6F69-98C9-CEB0-A4386EF0D5B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5273C7B-2BB1-25A3-9187-20713E5D610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63F8DD-8876-9E54-1CC6-E6F89F4F9E80}"/>
              </a:ext>
            </a:extLst>
          </p:cNvPr>
          <p:cNvSpPr>
            <a:spLocks noGrp="1"/>
          </p:cNvSpPr>
          <p:nvPr>
            <p:ph type="dt" sz="half" idx="10"/>
          </p:nvPr>
        </p:nvSpPr>
        <p:spPr/>
        <p:txBody>
          <a:bodyPr/>
          <a:lstStyle/>
          <a:p>
            <a:fld id="{8B2F508B-3C80-4484-8688-D849E1DBC93C}" type="datetimeFigureOut">
              <a:rPr lang="nl-NL" smtClean="0"/>
              <a:t>19-3-2024</a:t>
            </a:fld>
            <a:endParaRPr lang="nl-NL"/>
          </a:p>
        </p:txBody>
      </p:sp>
      <p:sp>
        <p:nvSpPr>
          <p:cNvPr id="5" name="Tijdelijke aanduiding voor voettekst 4">
            <a:extLst>
              <a:ext uri="{FF2B5EF4-FFF2-40B4-BE49-F238E27FC236}">
                <a16:creationId xmlns:a16="http://schemas.microsoft.com/office/drawing/2014/main" id="{9D01CA99-5B6F-85DE-220C-8F6795C8C8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5046DA-4091-B12C-12D9-B68E2EF1C221}"/>
              </a:ext>
            </a:extLst>
          </p:cNvPr>
          <p:cNvSpPr>
            <a:spLocks noGrp="1"/>
          </p:cNvSpPr>
          <p:nvPr>
            <p:ph type="sldNum" sz="quarter" idx="12"/>
          </p:nvPr>
        </p:nvSpPr>
        <p:spPr/>
        <p:txBody>
          <a:bodyPr/>
          <a:lstStyle/>
          <a:p>
            <a:fld id="{F98DF280-0CAC-4497-A44E-B805B57666B4}" type="slidenum">
              <a:rPr lang="nl-NL" smtClean="0"/>
              <a:t>‹nr.›</a:t>
            </a:fld>
            <a:endParaRPr lang="nl-NL"/>
          </a:p>
        </p:txBody>
      </p:sp>
    </p:spTree>
    <p:extLst>
      <p:ext uri="{BB962C8B-B14F-4D97-AF65-F5344CB8AC3E}">
        <p14:creationId xmlns:p14="http://schemas.microsoft.com/office/powerpoint/2010/main" val="219051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C7A5D-8304-71D5-C601-F16A077E0AC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3FEBEBC-2AC0-255F-A285-E4F37A29B47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91BBAA4-DD74-3CD5-723A-3E8282A7A5DC}"/>
              </a:ext>
            </a:extLst>
          </p:cNvPr>
          <p:cNvSpPr>
            <a:spLocks noGrp="1"/>
          </p:cNvSpPr>
          <p:nvPr>
            <p:ph type="dt" sz="half" idx="10"/>
          </p:nvPr>
        </p:nvSpPr>
        <p:spPr/>
        <p:txBody>
          <a:bodyPr/>
          <a:lstStyle/>
          <a:p>
            <a:fld id="{8B2F508B-3C80-4484-8688-D849E1DBC93C}" type="datetimeFigureOut">
              <a:rPr lang="nl-NL" smtClean="0"/>
              <a:t>19-3-2024</a:t>
            </a:fld>
            <a:endParaRPr lang="nl-NL"/>
          </a:p>
        </p:txBody>
      </p:sp>
      <p:sp>
        <p:nvSpPr>
          <p:cNvPr id="5" name="Tijdelijke aanduiding voor voettekst 4">
            <a:extLst>
              <a:ext uri="{FF2B5EF4-FFF2-40B4-BE49-F238E27FC236}">
                <a16:creationId xmlns:a16="http://schemas.microsoft.com/office/drawing/2014/main" id="{186216BB-0651-0638-263F-D554387BC6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598AF6-FD33-5DA4-753E-BC961BACCD85}"/>
              </a:ext>
            </a:extLst>
          </p:cNvPr>
          <p:cNvSpPr>
            <a:spLocks noGrp="1"/>
          </p:cNvSpPr>
          <p:nvPr>
            <p:ph type="sldNum" sz="quarter" idx="12"/>
          </p:nvPr>
        </p:nvSpPr>
        <p:spPr/>
        <p:txBody>
          <a:bodyPr/>
          <a:lstStyle/>
          <a:p>
            <a:fld id="{F98DF280-0CAC-4497-A44E-B805B57666B4}" type="slidenum">
              <a:rPr lang="nl-NL" smtClean="0"/>
              <a:t>‹nr.›</a:t>
            </a:fld>
            <a:endParaRPr lang="nl-NL"/>
          </a:p>
        </p:txBody>
      </p:sp>
    </p:spTree>
    <p:extLst>
      <p:ext uri="{BB962C8B-B14F-4D97-AF65-F5344CB8AC3E}">
        <p14:creationId xmlns:p14="http://schemas.microsoft.com/office/powerpoint/2010/main" val="390785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99C68-4695-3C55-24DE-42715B4D741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0EE8B1A-0F31-538D-410D-7DAA651BB0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4EDD0C5-DA16-3052-73C6-2C8256F37458}"/>
              </a:ext>
            </a:extLst>
          </p:cNvPr>
          <p:cNvSpPr>
            <a:spLocks noGrp="1"/>
          </p:cNvSpPr>
          <p:nvPr>
            <p:ph type="dt" sz="half" idx="10"/>
          </p:nvPr>
        </p:nvSpPr>
        <p:spPr/>
        <p:txBody>
          <a:bodyPr/>
          <a:lstStyle/>
          <a:p>
            <a:fld id="{8B2F508B-3C80-4484-8688-D849E1DBC93C}" type="datetimeFigureOut">
              <a:rPr lang="nl-NL" smtClean="0"/>
              <a:t>19-3-2024</a:t>
            </a:fld>
            <a:endParaRPr lang="nl-NL"/>
          </a:p>
        </p:txBody>
      </p:sp>
      <p:sp>
        <p:nvSpPr>
          <p:cNvPr id="5" name="Tijdelijke aanduiding voor voettekst 4">
            <a:extLst>
              <a:ext uri="{FF2B5EF4-FFF2-40B4-BE49-F238E27FC236}">
                <a16:creationId xmlns:a16="http://schemas.microsoft.com/office/drawing/2014/main" id="{FDE9F3D5-9641-0BFD-152F-326DE9DE4C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A5B1AF-3269-D770-6681-ED100B704877}"/>
              </a:ext>
            </a:extLst>
          </p:cNvPr>
          <p:cNvSpPr>
            <a:spLocks noGrp="1"/>
          </p:cNvSpPr>
          <p:nvPr>
            <p:ph type="sldNum" sz="quarter" idx="12"/>
          </p:nvPr>
        </p:nvSpPr>
        <p:spPr/>
        <p:txBody>
          <a:bodyPr/>
          <a:lstStyle/>
          <a:p>
            <a:fld id="{F98DF280-0CAC-4497-A44E-B805B57666B4}" type="slidenum">
              <a:rPr lang="nl-NL" smtClean="0"/>
              <a:t>‹nr.›</a:t>
            </a:fld>
            <a:endParaRPr lang="nl-NL"/>
          </a:p>
        </p:txBody>
      </p:sp>
    </p:spTree>
    <p:extLst>
      <p:ext uri="{BB962C8B-B14F-4D97-AF65-F5344CB8AC3E}">
        <p14:creationId xmlns:p14="http://schemas.microsoft.com/office/powerpoint/2010/main" val="101861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05CFE-D26E-A3BB-7703-8556B0FF389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E6020A2-547B-2012-BC38-0EBE739E231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4CF5B87-0CD4-22C4-8799-BC3FE746B5E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C8ABB71-B4A0-9FAC-8F99-7CDA5A7FEFBE}"/>
              </a:ext>
            </a:extLst>
          </p:cNvPr>
          <p:cNvSpPr>
            <a:spLocks noGrp="1"/>
          </p:cNvSpPr>
          <p:nvPr>
            <p:ph type="dt" sz="half" idx="10"/>
          </p:nvPr>
        </p:nvSpPr>
        <p:spPr/>
        <p:txBody>
          <a:bodyPr/>
          <a:lstStyle/>
          <a:p>
            <a:fld id="{8B2F508B-3C80-4484-8688-D849E1DBC93C}" type="datetimeFigureOut">
              <a:rPr lang="nl-NL" smtClean="0"/>
              <a:t>19-3-2024</a:t>
            </a:fld>
            <a:endParaRPr lang="nl-NL"/>
          </a:p>
        </p:txBody>
      </p:sp>
      <p:sp>
        <p:nvSpPr>
          <p:cNvPr id="6" name="Tijdelijke aanduiding voor voettekst 5">
            <a:extLst>
              <a:ext uri="{FF2B5EF4-FFF2-40B4-BE49-F238E27FC236}">
                <a16:creationId xmlns:a16="http://schemas.microsoft.com/office/drawing/2014/main" id="{A764DA34-CEE8-DDEF-695F-71B5B01E72F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3B5189E-FED3-B313-5233-2D716F73FA48}"/>
              </a:ext>
            </a:extLst>
          </p:cNvPr>
          <p:cNvSpPr>
            <a:spLocks noGrp="1"/>
          </p:cNvSpPr>
          <p:nvPr>
            <p:ph type="sldNum" sz="quarter" idx="12"/>
          </p:nvPr>
        </p:nvSpPr>
        <p:spPr/>
        <p:txBody>
          <a:bodyPr/>
          <a:lstStyle/>
          <a:p>
            <a:fld id="{F98DF280-0CAC-4497-A44E-B805B57666B4}" type="slidenum">
              <a:rPr lang="nl-NL" smtClean="0"/>
              <a:t>‹nr.›</a:t>
            </a:fld>
            <a:endParaRPr lang="nl-NL"/>
          </a:p>
        </p:txBody>
      </p:sp>
    </p:spTree>
    <p:extLst>
      <p:ext uri="{BB962C8B-B14F-4D97-AF65-F5344CB8AC3E}">
        <p14:creationId xmlns:p14="http://schemas.microsoft.com/office/powerpoint/2010/main" val="35433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29201-498E-A755-6D9B-32B4C11F6FF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8CFF7C9-5441-C2B8-468B-E686AD9BF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E6AF2F0-B4FF-AA23-AB78-1E57A8399D6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14C07E4-BE77-E948-931D-0F4A03467D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1E71B3E-ED4F-6F63-2B06-E3B096FD14C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0215F62-FEE2-156E-1124-DB615A543E21}"/>
              </a:ext>
            </a:extLst>
          </p:cNvPr>
          <p:cNvSpPr>
            <a:spLocks noGrp="1"/>
          </p:cNvSpPr>
          <p:nvPr>
            <p:ph type="dt" sz="half" idx="10"/>
          </p:nvPr>
        </p:nvSpPr>
        <p:spPr/>
        <p:txBody>
          <a:bodyPr/>
          <a:lstStyle/>
          <a:p>
            <a:fld id="{8B2F508B-3C80-4484-8688-D849E1DBC93C}" type="datetimeFigureOut">
              <a:rPr lang="nl-NL" smtClean="0"/>
              <a:t>19-3-2024</a:t>
            </a:fld>
            <a:endParaRPr lang="nl-NL"/>
          </a:p>
        </p:txBody>
      </p:sp>
      <p:sp>
        <p:nvSpPr>
          <p:cNvPr id="8" name="Tijdelijke aanduiding voor voettekst 7">
            <a:extLst>
              <a:ext uri="{FF2B5EF4-FFF2-40B4-BE49-F238E27FC236}">
                <a16:creationId xmlns:a16="http://schemas.microsoft.com/office/drawing/2014/main" id="{28764780-5843-3AC5-49AA-D5FAA9675F2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88D1ABB-79E6-892D-F74D-EE3F6D045071}"/>
              </a:ext>
            </a:extLst>
          </p:cNvPr>
          <p:cNvSpPr>
            <a:spLocks noGrp="1"/>
          </p:cNvSpPr>
          <p:nvPr>
            <p:ph type="sldNum" sz="quarter" idx="12"/>
          </p:nvPr>
        </p:nvSpPr>
        <p:spPr/>
        <p:txBody>
          <a:bodyPr/>
          <a:lstStyle/>
          <a:p>
            <a:fld id="{F98DF280-0CAC-4497-A44E-B805B57666B4}" type="slidenum">
              <a:rPr lang="nl-NL" smtClean="0"/>
              <a:t>‹nr.›</a:t>
            </a:fld>
            <a:endParaRPr lang="nl-NL"/>
          </a:p>
        </p:txBody>
      </p:sp>
    </p:spTree>
    <p:extLst>
      <p:ext uri="{BB962C8B-B14F-4D97-AF65-F5344CB8AC3E}">
        <p14:creationId xmlns:p14="http://schemas.microsoft.com/office/powerpoint/2010/main" val="106218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5051A-F79E-DC59-0373-E5439EC385E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BD3D300-6DF6-557E-98BF-3D0411F976F7}"/>
              </a:ext>
            </a:extLst>
          </p:cNvPr>
          <p:cNvSpPr>
            <a:spLocks noGrp="1"/>
          </p:cNvSpPr>
          <p:nvPr>
            <p:ph type="dt" sz="half" idx="10"/>
          </p:nvPr>
        </p:nvSpPr>
        <p:spPr/>
        <p:txBody>
          <a:bodyPr/>
          <a:lstStyle/>
          <a:p>
            <a:fld id="{8B2F508B-3C80-4484-8688-D849E1DBC93C}" type="datetimeFigureOut">
              <a:rPr lang="nl-NL" smtClean="0"/>
              <a:t>19-3-2024</a:t>
            </a:fld>
            <a:endParaRPr lang="nl-NL"/>
          </a:p>
        </p:txBody>
      </p:sp>
      <p:sp>
        <p:nvSpPr>
          <p:cNvPr id="4" name="Tijdelijke aanduiding voor voettekst 3">
            <a:extLst>
              <a:ext uri="{FF2B5EF4-FFF2-40B4-BE49-F238E27FC236}">
                <a16:creationId xmlns:a16="http://schemas.microsoft.com/office/drawing/2014/main" id="{AB157F3C-B62A-CCB9-6E00-E5B0B594B72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1FF2BB4-A6DC-7CD7-606C-B502999226F0}"/>
              </a:ext>
            </a:extLst>
          </p:cNvPr>
          <p:cNvSpPr>
            <a:spLocks noGrp="1"/>
          </p:cNvSpPr>
          <p:nvPr>
            <p:ph type="sldNum" sz="quarter" idx="12"/>
          </p:nvPr>
        </p:nvSpPr>
        <p:spPr/>
        <p:txBody>
          <a:bodyPr/>
          <a:lstStyle/>
          <a:p>
            <a:fld id="{F98DF280-0CAC-4497-A44E-B805B57666B4}" type="slidenum">
              <a:rPr lang="nl-NL" smtClean="0"/>
              <a:t>‹nr.›</a:t>
            </a:fld>
            <a:endParaRPr lang="nl-NL"/>
          </a:p>
        </p:txBody>
      </p:sp>
    </p:spTree>
    <p:extLst>
      <p:ext uri="{BB962C8B-B14F-4D97-AF65-F5344CB8AC3E}">
        <p14:creationId xmlns:p14="http://schemas.microsoft.com/office/powerpoint/2010/main" val="179909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1013139-FB5D-4202-0BD3-C9FA55701459}"/>
              </a:ext>
            </a:extLst>
          </p:cNvPr>
          <p:cNvSpPr>
            <a:spLocks noGrp="1"/>
          </p:cNvSpPr>
          <p:nvPr>
            <p:ph type="dt" sz="half" idx="10"/>
          </p:nvPr>
        </p:nvSpPr>
        <p:spPr/>
        <p:txBody>
          <a:bodyPr/>
          <a:lstStyle/>
          <a:p>
            <a:fld id="{8B2F508B-3C80-4484-8688-D849E1DBC93C}" type="datetimeFigureOut">
              <a:rPr lang="nl-NL" smtClean="0"/>
              <a:t>19-3-2024</a:t>
            </a:fld>
            <a:endParaRPr lang="nl-NL"/>
          </a:p>
        </p:txBody>
      </p:sp>
      <p:sp>
        <p:nvSpPr>
          <p:cNvPr id="3" name="Tijdelijke aanduiding voor voettekst 2">
            <a:extLst>
              <a:ext uri="{FF2B5EF4-FFF2-40B4-BE49-F238E27FC236}">
                <a16:creationId xmlns:a16="http://schemas.microsoft.com/office/drawing/2014/main" id="{5269D8D7-59AF-A03B-C606-836F5CDE4D9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F36A6C5-DBB5-41E5-250D-C2700CAECAEB}"/>
              </a:ext>
            </a:extLst>
          </p:cNvPr>
          <p:cNvSpPr>
            <a:spLocks noGrp="1"/>
          </p:cNvSpPr>
          <p:nvPr>
            <p:ph type="sldNum" sz="quarter" idx="12"/>
          </p:nvPr>
        </p:nvSpPr>
        <p:spPr/>
        <p:txBody>
          <a:bodyPr/>
          <a:lstStyle/>
          <a:p>
            <a:fld id="{F98DF280-0CAC-4497-A44E-B805B57666B4}" type="slidenum">
              <a:rPr lang="nl-NL" smtClean="0"/>
              <a:t>‹nr.›</a:t>
            </a:fld>
            <a:endParaRPr lang="nl-NL"/>
          </a:p>
        </p:txBody>
      </p:sp>
    </p:spTree>
    <p:extLst>
      <p:ext uri="{BB962C8B-B14F-4D97-AF65-F5344CB8AC3E}">
        <p14:creationId xmlns:p14="http://schemas.microsoft.com/office/powerpoint/2010/main" val="204061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E24AE-9179-DBFA-F697-259A7A129B9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321A50F-45F3-BCFC-B891-7FBBA7D8D3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996C5C3-5D2A-731A-102C-779533768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830C648-1DC6-BA48-EA31-B5137B40568B}"/>
              </a:ext>
            </a:extLst>
          </p:cNvPr>
          <p:cNvSpPr>
            <a:spLocks noGrp="1"/>
          </p:cNvSpPr>
          <p:nvPr>
            <p:ph type="dt" sz="half" idx="10"/>
          </p:nvPr>
        </p:nvSpPr>
        <p:spPr/>
        <p:txBody>
          <a:bodyPr/>
          <a:lstStyle/>
          <a:p>
            <a:fld id="{8B2F508B-3C80-4484-8688-D849E1DBC93C}" type="datetimeFigureOut">
              <a:rPr lang="nl-NL" smtClean="0"/>
              <a:t>19-3-2024</a:t>
            </a:fld>
            <a:endParaRPr lang="nl-NL"/>
          </a:p>
        </p:txBody>
      </p:sp>
      <p:sp>
        <p:nvSpPr>
          <p:cNvPr id="6" name="Tijdelijke aanduiding voor voettekst 5">
            <a:extLst>
              <a:ext uri="{FF2B5EF4-FFF2-40B4-BE49-F238E27FC236}">
                <a16:creationId xmlns:a16="http://schemas.microsoft.com/office/drawing/2014/main" id="{6B904736-D564-8B56-2295-18F2991A167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A91A6E7-8AD3-B4C9-28E3-FCEBAB852CFC}"/>
              </a:ext>
            </a:extLst>
          </p:cNvPr>
          <p:cNvSpPr>
            <a:spLocks noGrp="1"/>
          </p:cNvSpPr>
          <p:nvPr>
            <p:ph type="sldNum" sz="quarter" idx="12"/>
          </p:nvPr>
        </p:nvSpPr>
        <p:spPr/>
        <p:txBody>
          <a:bodyPr/>
          <a:lstStyle/>
          <a:p>
            <a:fld id="{F98DF280-0CAC-4497-A44E-B805B57666B4}" type="slidenum">
              <a:rPr lang="nl-NL" smtClean="0"/>
              <a:t>‹nr.›</a:t>
            </a:fld>
            <a:endParaRPr lang="nl-NL"/>
          </a:p>
        </p:txBody>
      </p:sp>
    </p:spTree>
    <p:extLst>
      <p:ext uri="{BB962C8B-B14F-4D97-AF65-F5344CB8AC3E}">
        <p14:creationId xmlns:p14="http://schemas.microsoft.com/office/powerpoint/2010/main" val="404271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1696B-0E06-AEDF-2FFB-60CD05EF073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24EB5D0-E222-EBEF-553F-7015FA63DE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3BA6489-1057-CC8C-B1B7-1A8B0F64E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6F014A4-E3E4-F3FC-A73D-ED03437FAFCC}"/>
              </a:ext>
            </a:extLst>
          </p:cNvPr>
          <p:cNvSpPr>
            <a:spLocks noGrp="1"/>
          </p:cNvSpPr>
          <p:nvPr>
            <p:ph type="dt" sz="half" idx="10"/>
          </p:nvPr>
        </p:nvSpPr>
        <p:spPr/>
        <p:txBody>
          <a:bodyPr/>
          <a:lstStyle/>
          <a:p>
            <a:fld id="{8B2F508B-3C80-4484-8688-D849E1DBC93C}" type="datetimeFigureOut">
              <a:rPr lang="nl-NL" smtClean="0"/>
              <a:t>19-3-2024</a:t>
            </a:fld>
            <a:endParaRPr lang="nl-NL"/>
          </a:p>
        </p:txBody>
      </p:sp>
      <p:sp>
        <p:nvSpPr>
          <p:cNvPr id="6" name="Tijdelijke aanduiding voor voettekst 5">
            <a:extLst>
              <a:ext uri="{FF2B5EF4-FFF2-40B4-BE49-F238E27FC236}">
                <a16:creationId xmlns:a16="http://schemas.microsoft.com/office/drawing/2014/main" id="{6422CD3C-850A-BF24-6764-1124626EB19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80F4E7B-750F-A8FC-189B-A1E536DCEA89}"/>
              </a:ext>
            </a:extLst>
          </p:cNvPr>
          <p:cNvSpPr>
            <a:spLocks noGrp="1"/>
          </p:cNvSpPr>
          <p:nvPr>
            <p:ph type="sldNum" sz="quarter" idx="12"/>
          </p:nvPr>
        </p:nvSpPr>
        <p:spPr/>
        <p:txBody>
          <a:bodyPr/>
          <a:lstStyle/>
          <a:p>
            <a:fld id="{F98DF280-0CAC-4497-A44E-B805B57666B4}" type="slidenum">
              <a:rPr lang="nl-NL" smtClean="0"/>
              <a:t>‹nr.›</a:t>
            </a:fld>
            <a:endParaRPr lang="nl-NL"/>
          </a:p>
        </p:txBody>
      </p:sp>
    </p:spTree>
    <p:extLst>
      <p:ext uri="{BB962C8B-B14F-4D97-AF65-F5344CB8AC3E}">
        <p14:creationId xmlns:p14="http://schemas.microsoft.com/office/powerpoint/2010/main" val="314375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BA2A338-4AED-BE5F-3EB6-F208A6AAD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43610CE-E763-EF69-2824-DE7FA52148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EB0DA76-041F-F2C1-0DF1-1A23DF7BE8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2F508B-3C80-4484-8688-D849E1DBC93C}" type="datetimeFigureOut">
              <a:rPr lang="nl-NL" smtClean="0"/>
              <a:t>19-3-2024</a:t>
            </a:fld>
            <a:endParaRPr lang="nl-NL"/>
          </a:p>
        </p:txBody>
      </p:sp>
      <p:sp>
        <p:nvSpPr>
          <p:cNvPr id="5" name="Tijdelijke aanduiding voor voettekst 4">
            <a:extLst>
              <a:ext uri="{FF2B5EF4-FFF2-40B4-BE49-F238E27FC236}">
                <a16:creationId xmlns:a16="http://schemas.microsoft.com/office/drawing/2014/main" id="{77D1CAC2-1E87-4FCB-4DF8-429DAB7142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F907D79-59DE-9885-9B5C-6878089986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DF280-0CAC-4497-A44E-B805B57666B4}" type="slidenum">
              <a:rPr lang="nl-NL" smtClean="0"/>
              <a:t>‹nr.›</a:t>
            </a:fld>
            <a:endParaRPr lang="nl-NL"/>
          </a:p>
        </p:txBody>
      </p:sp>
    </p:spTree>
    <p:extLst>
      <p:ext uri="{BB962C8B-B14F-4D97-AF65-F5344CB8AC3E}">
        <p14:creationId xmlns:p14="http://schemas.microsoft.com/office/powerpoint/2010/main" val="2092045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Menselijk gezicht, verven, schets, kleding&#10;&#10;Automatisch gegenereerde beschrijving">
            <a:extLst>
              <a:ext uri="{FF2B5EF4-FFF2-40B4-BE49-F238E27FC236}">
                <a16:creationId xmlns:a16="http://schemas.microsoft.com/office/drawing/2014/main" id="{AE291104-245D-2599-9133-AF539B9102F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6250"/>
          <a:stretch/>
        </p:blipFill>
        <p:spPr>
          <a:xfrm>
            <a:off x="20" y="1"/>
            <a:ext cx="12191980" cy="6857999"/>
          </a:xfrm>
          <a:prstGeom prst="rect">
            <a:avLst/>
          </a:prstGeom>
        </p:spPr>
      </p:pic>
      <p:sp>
        <p:nvSpPr>
          <p:cNvPr id="2" name="Titel 1">
            <a:extLst>
              <a:ext uri="{FF2B5EF4-FFF2-40B4-BE49-F238E27FC236}">
                <a16:creationId xmlns:a16="http://schemas.microsoft.com/office/drawing/2014/main" id="{F0FCD525-48A5-D001-48C0-CF0CA972ABB3}"/>
              </a:ext>
            </a:extLst>
          </p:cNvPr>
          <p:cNvSpPr>
            <a:spLocks noGrp="1"/>
          </p:cNvSpPr>
          <p:nvPr>
            <p:ph type="ctrTitle"/>
          </p:nvPr>
        </p:nvSpPr>
        <p:spPr>
          <a:xfrm>
            <a:off x="1524000" y="1122362"/>
            <a:ext cx="9144000" cy="2900518"/>
          </a:xfrm>
        </p:spPr>
        <p:txBody>
          <a:bodyPr>
            <a:normAutofit/>
          </a:bodyPr>
          <a:lstStyle/>
          <a:p>
            <a:r>
              <a:rPr lang="nl-NL">
                <a:solidFill>
                  <a:srgbClr val="FFFFFF"/>
                </a:solidFill>
              </a:rPr>
              <a:t>Adam Smith</a:t>
            </a:r>
          </a:p>
        </p:txBody>
      </p:sp>
      <p:sp>
        <p:nvSpPr>
          <p:cNvPr id="3" name="Ondertitel 2">
            <a:extLst>
              <a:ext uri="{FF2B5EF4-FFF2-40B4-BE49-F238E27FC236}">
                <a16:creationId xmlns:a16="http://schemas.microsoft.com/office/drawing/2014/main" id="{0A28A9B6-459D-1E4E-F512-49934EE04B1C}"/>
              </a:ext>
            </a:extLst>
          </p:cNvPr>
          <p:cNvSpPr>
            <a:spLocks noGrp="1"/>
          </p:cNvSpPr>
          <p:nvPr>
            <p:ph type="subTitle" idx="1"/>
          </p:nvPr>
        </p:nvSpPr>
        <p:spPr>
          <a:xfrm>
            <a:off x="1524000" y="4159404"/>
            <a:ext cx="9144000" cy="1098395"/>
          </a:xfrm>
        </p:spPr>
        <p:txBody>
          <a:bodyPr>
            <a:normAutofit/>
          </a:bodyPr>
          <a:lstStyle/>
          <a:p>
            <a:r>
              <a:rPr lang="nl-NL" dirty="0">
                <a:solidFill>
                  <a:srgbClr val="FFFFFF"/>
                </a:solidFill>
              </a:rPr>
              <a:t>over de drijfveren van de mens, particuliere (on)deugden en publiekelijk welbehagen, sympathie en de onpartijdige toeschouwer</a:t>
            </a:r>
          </a:p>
        </p:txBody>
      </p:sp>
    </p:spTree>
    <p:extLst>
      <p:ext uri="{BB962C8B-B14F-4D97-AF65-F5344CB8AC3E}">
        <p14:creationId xmlns:p14="http://schemas.microsoft.com/office/powerpoint/2010/main" val="14508446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F316DD0-B84C-3342-55C4-BD5E05722A3E}"/>
              </a:ext>
            </a:extLst>
          </p:cNvPr>
          <p:cNvSpPr>
            <a:spLocks noGrp="1"/>
          </p:cNvSpPr>
          <p:nvPr>
            <p:ph type="title"/>
          </p:nvPr>
        </p:nvSpPr>
        <p:spPr>
          <a:xfrm>
            <a:off x="8643193" y="489507"/>
            <a:ext cx="3091607" cy="1075133"/>
          </a:xfrm>
        </p:spPr>
        <p:txBody>
          <a:bodyPr anchor="b">
            <a:normAutofit/>
          </a:bodyPr>
          <a:lstStyle/>
          <a:p>
            <a:r>
              <a:rPr lang="nl-NL" sz="2800" dirty="0"/>
              <a:t>De grens van eigen belang - sympathie</a:t>
            </a:r>
          </a:p>
        </p:txBody>
      </p:sp>
      <p:pic>
        <p:nvPicPr>
          <p:cNvPr id="7" name="Afbeelding 6" descr="Afbeelding met kleding, grond, persoon, schoeisel&#10;&#10;Automatisch gegenereerde beschrijving">
            <a:extLst>
              <a:ext uri="{FF2B5EF4-FFF2-40B4-BE49-F238E27FC236}">
                <a16:creationId xmlns:a16="http://schemas.microsoft.com/office/drawing/2014/main" id="{019DA85A-4036-19AA-5068-A76160CD6F33}"/>
              </a:ext>
            </a:extLst>
          </p:cNvPr>
          <p:cNvPicPr>
            <a:picLocks noChangeAspect="1"/>
          </p:cNvPicPr>
          <p:nvPr/>
        </p:nvPicPr>
        <p:blipFill rotWithShape="1">
          <a:blip r:embed="rId2">
            <a:extLst>
              <a:ext uri="{28A0092B-C50C-407E-A947-70E740481C1C}">
                <a14:useLocalDpi xmlns:a14="http://schemas.microsoft.com/office/drawing/2010/main" val="0"/>
              </a:ext>
            </a:extLst>
          </a:blip>
          <a:srcRect l="2144" r="26622" b="-1"/>
          <a:stretch/>
        </p:blipFill>
        <p:spPr>
          <a:xfrm>
            <a:off x="20" y="431"/>
            <a:ext cx="8115280" cy="6408311"/>
          </a:xfrm>
          <a:prstGeom prst="rect">
            <a:avLst/>
          </a:prstGeom>
        </p:spPr>
      </p:pic>
      <p:sp>
        <p:nvSpPr>
          <p:cNvPr id="3" name="Tijdelijke aanduiding voor inhoud 2">
            <a:extLst>
              <a:ext uri="{FF2B5EF4-FFF2-40B4-BE49-F238E27FC236}">
                <a16:creationId xmlns:a16="http://schemas.microsoft.com/office/drawing/2014/main" id="{568DD03F-D8AC-F661-C75E-CC0B8745CBBA}"/>
              </a:ext>
            </a:extLst>
          </p:cNvPr>
          <p:cNvSpPr>
            <a:spLocks noGrp="1"/>
          </p:cNvSpPr>
          <p:nvPr>
            <p:ph idx="1"/>
          </p:nvPr>
        </p:nvSpPr>
        <p:spPr>
          <a:xfrm>
            <a:off x="8643193" y="1910080"/>
            <a:ext cx="2942813" cy="4458413"/>
          </a:xfrm>
        </p:spPr>
        <p:txBody>
          <a:bodyPr>
            <a:normAutofit lnSpcReduction="10000"/>
          </a:bodyPr>
          <a:lstStyle/>
          <a:p>
            <a:r>
              <a:rPr lang="nl-NL" sz="2000" dirty="0"/>
              <a:t>Sympathie ontstaat  door de kracht van de verbeelding</a:t>
            </a:r>
          </a:p>
          <a:p>
            <a:r>
              <a:rPr lang="nl-NL" sz="2000" dirty="0"/>
              <a:t>Mens ten diepste een sociaal wezen: geweten gebaseerd op afstemming aan de omgeving – mening van de ander telt. Afwijzing heeft gevolgen voor je eigen liefde…</a:t>
            </a:r>
          </a:p>
          <a:p>
            <a:pPr marL="0" indent="0">
              <a:buNone/>
            </a:pPr>
            <a:endParaRPr lang="nl-NL" sz="2000" dirty="0"/>
          </a:p>
          <a:p>
            <a:pPr marL="0" indent="0">
              <a:buNone/>
            </a:pPr>
            <a:endParaRPr lang="nl-NL" sz="2000" dirty="0"/>
          </a:p>
          <a:p>
            <a:pPr marL="0" indent="0">
              <a:buNone/>
            </a:pPr>
            <a:endParaRPr lang="nl-NL" sz="2000" dirty="0"/>
          </a:p>
          <a:p>
            <a:pPr marL="0" indent="0">
              <a:buNone/>
            </a:pPr>
            <a:r>
              <a:rPr lang="nl-NL" sz="1000" dirty="0"/>
              <a:t>Kobaltmijnen Congo (Amnesty International)</a:t>
            </a:r>
          </a:p>
          <a:p>
            <a:endParaRPr lang="nl-NL" sz="2000" dirty="0"/>
          </a:p>
          <a:p>
            <a:endParaRPr lang="nl-NL" sz="2000" dirty="0"/>
          </a:p>
        </p:txBody>
      </p:sp>
      <p:sp>
        <p:nvSpPr>
          <p:cNvPr id="14"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0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hemel, beeldhouwwerk, buitenshuis, monument&#10;&#10;Automatisch gegenereerde beschrijving">
            <a:extLst>
              <a:ext uri="{FF2B5EF4-FFF2-40B4-BE49-F238E27FC236}">
                <a16:creationId xmlns:a16="http://schemas.microsoft.com/office/drawing/2014/main" id="{C270B63B-7AE4-1EBD-25C4-8A521D979BBD}"/>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2038" b="3991"/>
          <a:stretch/>
        </p:blipFill>
        <p:spPr>
          <a:xfrm>
            <a:off x="180975" y="182880"/>
            <a:ext cx="11823637" cy="6499784"/>
          </a:xfrm>
          <a:prstGeom prst="rect">
            <a:avLst/>
          </a:prstGeom>
        </p:spPr>
      </p:pic>
      <p:sp>
        <p:nvSpPr>
          <p:cNvPr id="2" name="Titel 1">
            <a:extLst>
              <a:ext uri="{FF2B5EF4-FFF2-40B4-BE49-F238E27FC236}">
                <a16:creationId xmlns:a16="http://schemas.microsoft.com/office/drawing/2014/main" id="{EAE6179D-6FAA-DC9E-E90B-7767A2006342}"/>
              </a:ext>
            </a:extLst>
          </p:cNvPr>
          <p:cNvSpPr>
            <a:spLocks noGrp="1"/>
          </p:cNvSpPr>
          <p:nvPr>
            <p:ph type="title"/>
          </p:nvPr>
        </p:nvSpPr>
        <p:spPr>
          <a:xfrm>
            <a:off x="838200" y="525195"/>
            <a:ext cx="10165218" cy="2806506"/>
          </a:xfrm>
        </p:spPr>
        <p:txBody>
          <a:bodyPr anchor="b">
            <a:normAutofit/>
          </a:bodyPr>
          <a:lstStyle/>
          <a:p>
            <a:r>
              <a:rPr lang="nl-NL" sz="4000">
                <a:solidFill>
                  <a:srgbClr val="FFFFFF"/>
                </a:solidFill>
              </a:rPr>
              <a:t>The man without</a:t>
            </a:r>
          </a:p>
        </p:txBody>
      </p:sp>
      <p:sp>
        <p:nvSpPr>
          <p:cNvPr id="3" name="Tijdelijke aanduiding voor inhoud 2">
            <a:extLst>
              <a:ext uri="{FF2B5EF4-FFF2-40B4-BE49-F238E27FC236}">
                <a16:creationId xmlns:a16="http://schemas.microsoft.com/office/drawing/2014/main" id="{17C6524B-90AF-C949-2602-38EA26C710D1}"/>
              </a:ext>
            </a:extLst>
          </p:cNvPr>
          <p:cNvSpPr>
            <a:spLocks noGrp="1"/>
          </p:cNvSpPr>
          <p:nvPr>
            <p:ph idx="1"/>
          </p:nvPr>
        </p:nvSpPr>
        <p:spPr>
          <a:xfrm>
            <a:off x="838200" y="3526300"/>
            <a:ext cx="10165218" cy="2588458"/>
          </a:xfrm>
        </p:spPr>
        <p:txBody>
          <a:bodyPr>
            <a:normAutofit/>
          </a:bodyPr>
          <a:lstStyle/>
          <a:p>
            <a:r>
              <a:rPr lang="nl-NL" sz="2000" dirty="0">
                <a:solidFill>
                  <a:srgbClr val="FFFFFF"/>
                </a:solidFill>
              </a:rPr>
              <a:t>The man without: een onpartijdige toeschouwer die meekijkt over onze schouders (je verplaatsen in de rol van toeschouwer is makkelijker dan je verplaatsen in de ander).</a:t>
            </a:r>
          </a:p>
          <a:p>
            <a:r>
              <a:rPr lang="nl-NL" sz="2000" dirty="0">
                <a:solidFill>
                  <a:srgbClr val="FFFFFF"/>
                </a:solidFill>
              </a:rPr>
              <a:t>De onpartijdige toeschouwer als het subjectieve geweten om evenwicht te brengen tussen eigen belang en de gerechtvaardigde belangen van de ander.</a:t>
            </a:r>
          </a:p>
          <a:p>
            <a:endParaRPr lang="nl-NL" sz="2000" dirty="0">
              <a:solidFill>
                <a:srgbClr val="FFFFFF"/>
              </a:solidFill>
            </a:endParaRPr>
          </a:p>
        </p:txBody>
      </p:sp>
    </p:spTree>
    <p:extLst>
      <p:ext uri="{BB962C8B-B14F-4D97-AF65-F5344CB8AC3E}">
        <p14:creationId xmlns:p14="http://schemas.microsoft.com/office/powerpoint/2010/main" val="419287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C6170-6D40-D915-E728-1B45812D7579}"/>
              </a:ext>
            </a:extLst>
          </p:cNvPr>
          <p:cNvSpPr>
            <a:spLocks noGrp="1"/>
          </p:cNvSpPr>
          <p:nvPr>
            <p:ph type="title"/>
          </p:nvPr>
        </p:nvSpPr>
        <p:spPr/>
        <p:txBody>
          <a:bodyPr/>
          <a:lstStyle/>
          <a:p>
            <a:r>
              <a:rPr lang="nl-NL" dirty="0">
                <a:solidFill>
                  <a:schemeClr val="bg1"/>
                </a:solidFill>
              </a:rPr>
              <a:t>Einddoel?</a:t>
            </a:r>
          </a:p>
        </p:txBody>
      </p:sp>
      <p:sp>
        <p:nvSpPr>
          <p:cNvPr id="3" name="Tijdelijke aanduiding voor inhoud 2">
            <a:extLst>
              <a:ext uri="{FF2B5EF4-FFF2-40B4-BE49-F238E27FC236}">
                <a16:creationId xmlns:a16="http://schemas.microsoft.com/office/drawing/2014/main" id="{9F3DAFFD-F40D-7E97-331E-13CC0B0184FD}"/>
              </a:ext>
            </a:extLst>
          </p:cNvPr>
          <p:cNvSpPr>
            <a:spLocks noGrp="1"/>
          </p:cNvSpPr>
          <p:nvPr>
            <p:ph idx="1"/>
          </p:nvPr>
        </p:nvSpPr>
        <p:spPr/>
        <p:txBody>
          <a:bodyPr/>
          <a:lstStyle/>
          <a:p>
            <a:pPr marL="0" indent="0">
              <a:buNone/>
            </a:pPr>
            <a:r>
              <a:rPr lang="nl-NL" i="1" dirty="0">
                <a:solidFill>
                  <a:schemeClr val="bg1"/>
                </a:solidFill>
              </a:rPr>
              <a:t>‘Want wat is het einddoel van alle arbeid en zwoegen hier op aarde? Wat is het einddoel, waartoe hebzucht en ambitie, jacht naar rijkdom, macht en aanzien leiden?’</a:t>
            </a:r>
            <a:r>
              <a:rPr lang="nl-NL" dirty="0">
                <a:solidFill>
                  <a:schemeClr val="bg1"/>
                </a:solidFill>
              </a:rPr>
              <a:t> (</a:t>
            </a:r>
            <a:r>
              <a:rPr lang="nl-NL" dirty="0" err="1">
                <a:solidFill>
                  <a:schemeClr val="bg1"/>
                </a:solidFill>
              </a:rPr>
              <a:t>Theory</a:t>
            </a:r>
            <a:r>
              <a:rPr lang="nl-NL" dirty="0">
                <a:solidFill>
                  <a:schemeClr val="bg1"/>
                </a:solidFill>
              </a:rPr>
              <a:t> of </a:t>
            </a:r>
            <a:r>
              <a:rPr lang="nl-NL" dirty="0" err="1">
                <a:solidFill>
                  <a:schemeClr val="bg1"/>
                </a:solidFill>
              </a:rPr>
              <a:t>Moral</a:t>
            </a:r>
            <a:r>
              <a:rPr lang="nl-NL" dirty="0">
                <a:solidFill>
                  <a:schemeClr val="bg1"/>
                </a:solidFill>
              </a:rPr>
              <a:t> </a:t>
            </a:r>
            <a:r>
              <a:rPr lang="nl-NL" dirty="0" err="1">
                <a:solidFill>
                  <a:schemeClr val="bg1"/>
                </a:solidFill>
              </a:rPr>
              <a:t>Sentiments</a:t>
            </a:r>
            <a:r>
              <a:rPr lang="nl-NL" dirty="0">
                <a:solidFill>
                  <a:schemeClr val="bg1"/>
                </a:solidFill>
              </a:rPr>
              <a:t>)</a:t>
            </a:r>
          </a:p>
          <a:p>
            <a:pPr marL="0" indent="0">
              <a:buNone/>
            </a:pPr>
            <a:endParaRPr lang="nl-NL" dirty="0">
              <a:solidFill>
                <a:schemeClr val="bg1"/>
              </a:solidFill>
            </a:endParaRPr>
          </a:p>
          <a:p>
            <a:pPr marL="0" indent="0">
              <a:buNone/>
            </a:pPr>
            <a:r>
              <a:rPr lang="nl-NL" dirty="0">
                <a:solidFill>
                  <a:schemeClr val="bg1"/>
                </a:solidFill>
              </a:rPr>
              <a:t>Antwoord in </a:t>
            </a:r>
            <a:r>
              <a:rPr lang="nl-NL" dirty="0" err="1">
                <a:solidFill>
                  <a:schemeClr val="bg1"/>
                </a:solidFill>
              </a:rPr>
              <a:t>Wealth</a:t>
            </a:r>
            <a:r>
              <a:rPr lang="nl-NL" dirty="0">
                <a:solidFill>
                  <a:schemeClr val="bg1"/>
                </a:solidFill>
              </a:rPr>
              <a:t> of Nations:</a:t>
            </a:r>
          </a:p>
          <a:p>
            <a:pPr marL="0" indent="0">
              <a:buNone/>
            </a:pPr>
            <a:r>
              <a:rPr lang="nl-NL" i="1" dirty="0">
                <a:solidFill>
                  <a:schemeClr val="bg1"/>
                </a:solidFill>
              </a:rPr>
              <a:t>‘Al het ploeteren en graaien naar rijkdom en roem heeft zijn uiteindelijke rechtvaardiging in de welvaart van de gewone man.’</a:t>
            </a:r>
          </a:p>
          <a:p>
            <a:pPr marL="0" indent="0">
              <a:buNone/>
            </a:pPr>
            <a:endParaRPr lang="nl-NL" dirty="0">
              <a:solidFill>
                <a:schemeClr val="bg1"/>
              </a:solidFill>
            </a:endParaRPr>
          </a:p>
          <a:p>
            <a:pPr marL="0" indent="0">
              <a:buNone/>
            </a:pPr>
            <a:r>
              <a:rPr lang="nl-NL" dirty="0" err="1">
                <a:solidFill>
                  <a:schemeClr val="bg1"/>
                </a:solidFill>
              </a:rPr>
              <a:t>Mandeville</a:t>
            </a:r>
            <a:r>
              <a:rPr lang="nl-NL" dirty="0">
                <a:solidFill>
                  <a:schemeClr val="bg1"/>
                </a:solidFill>
              </a:rPr>
              <a:t> </a:t>
            </a:r>
            <a:r>
              <a:rPr lang="nl-NL" dirty="0" err="1">
                <a:solidFill>
                  <a:schemeClr val="bg1"/>
                </a:solidFill>
              </a:rPr>
              <a:t>revisited</a:t>
            </a:r>
            <a:r>
              <a:rPr lang="nl-NL" dirty="0">
                <a:solidFill>
                  <a:schemeClr val="bg1"/>
                </a:solidFill>
              </a:rPr>
              <a:t>?</a:t>
            </a:r>
          </a:p>
        </p:txBody>
      </p:sp>
    </p:spTree>
    <p:extLst>
      <p:ext uri="{BB962C8B-B14F-4D97-AF65-F5344CB8AC3E}">
        <p14:creationId xmlns:p14="http://schemas.microsoft.com/office/powerpoint/2010/main" val="388076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A27B64-8E39-363C-F142-B3F87E1CD689}"/>
              </a:ext>
            </a:extLst>
          </p:cNvPr>
          <p:cNvSpPr>
            <a:spLocks noGrp="1"/>
          </p:cNvSpPr>
          <p:nvPr>
            <p:ph type="title"/>
          </p:nvPr>
        </p:nvSpPr>
        <p:spPr>
          <a:xfrm>
            <a:off x="1371599" y="294538"/>
            <a:ext cx="9895951" cy="1033669"/>
          </a:xfrm>
        </p:spPr>
        <p:txBody>
          <a:bodyPr>
            <a:normAutofit/>
          </a:bodyPr>
          <a:lstStyle/>
          <a:p>
            <a:r>
              <a:rPr lang="nl-NL" sz="4000">
                <a:solidFill>
                  <a:srgbClr val="FFFFFF"/>
                </a:solidFill>
              </a:rPr>
              <a:t>Stellingen</a:t>
            </a:r>
          </a:p>
        </p:txBody>
      </p:sp>
      <p:sp>
        <p:nvSpPr>
          <p:cNvPr id="3" name="Tijdelijke aanduiding voor inhoud 2">
            <a:extLst>
              <a:ext uri="{FF2B5EF4-FFF2-40B4-BE49-F238E27FC236}">
                <a16:creationId xmlns:a16="http://schemas.microsoft.com/office/drawing/2014/main" id="{04F256E3-5E43-3380-4A83-D7797DD3301C}"/>
              </a:ext>
            </a:extLst>
          </p:cNvPr>
          <p:cNvSpPr>
            <a:spLocks noGrp="1"/>
          </p:cNvSpPr>
          <p:nvPr>
            <p:ph idx="1"/>
          </p:nvPr>
        </p:nvSpPr>
        <p:spPr>
          <a:xfrm>
            <a:off x="1371599" y="2049841"/>
            <a:ext cx="9724031" cy="4639194"/>
          </a:xfrm>
        </p:spPr>
        <p:txBody>
          <a:bodyPr anchor="ctr">
            <a:normAutofit/>
          </a:bodyPr>
          <a:lstStyle/>
          <a:p>
            <a:r>
              <a:rPr lang="nl-NL" sz="2400" dirty="0"/>
              <a:t>De meeste mensen deugen niet, en dat is maar goed ook.</a:t>
            </a:r>
          </a:p>
          <a:p>
            <a:r>
              <a:rPr lang="nl-NL" sz="2400" dirty="0"/>
              <a:t>Als we echt sympathie hebben met de mensen om ons heen, dan zal de samenleving een geïmplodeerde bijenkorf worden.</a:t>
            </a:r>
          </a:p>
          <a:p>
            <a:r>
              <a:rPr lang="nl-NL" sz="2400" dirty="0"/>
              <a:t>Ontwikkelingssamenwerking en andere goedbedoelde initiatieven zijn ten diepste koloniaal en ontnemen de ander zijn/haar vrijheid.</a:t>
            </a:r>
          </a:p>
          <a:p>
            <a:r>
              <a:rPr lang="nl-NL" sz="2400" dirty="0"/>
              <a:t>Ten diepste zijn we allen narcisten en willen we onze eigen liefde bevredigd zien.</a:t>
            </a:r>
          </a:p>
          <a:p>
            <a:endParaRPr lang="nl-NL" sz="2000" dirty="0"/>
          </a:p>
        </p:txBody>
      </p:sp>
    </p:spTree>
    <p:extLst>
      <p:ext uri="{BB962C8B-B14F-4D97-AF65-F5344CB8AC3E}">
        <p14:creationId xmlns:p14="http://schemas.microsoft.com/office/powerpoint/2010/main" val="40895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Rectangle 206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1452744-B6DD-9EF4-EE62-3FAF1296D7A4}"/>
              </a:ext>
            </a:extLst>
          </p:cNvPr>
          <p:cNvSpPr>
            <a:spLocks noGrp="1"/>
          </p:cNvSpPr>
          <p:nvPr>
            <p:ph type="title"/>
          </p:nvPr>
        </p:nvSpPr>
        <p:spPr>
          <a:xfrm>
            <a:off x="466722" y="586855"/>
            <a:ext cx="3201366" cy="3387497"/>
          </a:xfrm>
        </p:spPr>
        <p:txBody>
          <a:bodyPr anchor="b">
            <a:normAutofit/>
          </a:bodyPr>
          <a:lstStyle/>
          <a:p>
            <a:pPr algn="r"/>
            <a:r>
              <a:rPr lang="nl-NL" sz="4000">
                <a:solidFill>
                  <a:srgbClr val="FFFFFF"/>
                </a:solidFill>
              </a:rPr>
              <a:t>Vooraf</a:t>
            </a:r>
          </a:p>
        </p:txBody>
      </p:sp>
      <p:sp>
        <p:nvSpPr>
          <p:cNvPr id="3" name="Tijdelijke aanduiding voor inhoud 2">
            <a:extLst>
              <a:ext uri="{FF2B5EF4-FFF2-40B4-BE49-F238E27FC236}">
                <a16:creationId xmlns:a16="http://schemas.microsoft.com/office/drawing/2014/main" id="{8EC0D223-7F8D-55E4-179A-F1DABE390FD1}"/>
              </a:ext>
            </a:extLst>
          </p:cNvPr>
          <p:cNvSpPr>
            <a:spLocks noGrp="1"/>
          </p:cNvSpPr>
          <p:nvPr>
            <p:ph idx="1"/>
          </p:nvPr>
        </p:nvSpPr>
        <p:spPr>
          <a:xfrm>
            <a:off x="4581727" y="649480"/>
            <a:ext cx="3025303" cy="5546047"/>
          </a:xfrm>
        </p:spPr>
        <p:txBody>
          <a:bodyPr anchor="ctr">
            <a:normAutofit/>
          </a:bodyPr>
          <a:lstStyle/>
          <a:p>
            <a:pPr marL="0" indent="0">
              <a:buNone/>
            </a:pPr>
            <a:r>
              <a:rPr lang="nl-NL" sz="2000" dirty="0">
                <a:solidFill>
                  <a:schemeClr val="accent1">
                    <a:lumMod val="75000"/>
                  </a:schemeClr>
                </a:solidFill>
              </a:rPr>
              <a:t>Deugen de meeste mensen of niet?</a:t>
            </a:r>
          </a:p>
          <a:p>
            <a:pPr>
              <a:buFontTx/>
              <a:buChar char="-"/>
            </a:pPr>
            <a:r>
              <a:rPr lang="nl-NL" sz="2000" dirty="0">
                <a:solidFill>
                  <a:schemeClr val="accent1">
                    <a:lumMod val="75000"/>
                  </a:schemeClr>
                </a:solidFill>
              </a:rPr>
              <a:t>mens als wolf voor zijn medemens </a:t>
            </a:r>
          </a:p>
          <a:p>
            <a:pPr>
              <a:buFontTx/>
              <a:buChar char="-"/>
            </a:pPr>
            <a:r>
              <a:rPr lang="nl-NL" sz="2000" dirty="0">
                <a:solidFill>
                  <a:schemeClr val="accent1">
                    <a:lumMod val="75000"/>
                  </a:schemeClr>
                </a:solidFill>
              </a:rPr>
              <a:t>mens is bewogen met de ander</a:t>
            </a:r>
          </a:p>
          <a:p>
            <a:endParaRPr lang="nl-NL" sz="2000" dirty="0"/>
          </a:p>
          <a:p>
            <a:endParaRPr lang="nl-NL" sz="2000" dirty="0"/>
          </a:p>
        </p:txBody>
      </p:sp>
      <p:pic>
        <p:nvPicPr>
          <p:cNvPr id="2050" name="Picture 2" descr="Leviathan (boek) - Wikipedia">
            <a:extLst>
              <a:ext uri="{FF2B5EF4-FFF2-40B4-BE49-F238E27FC236}">
                <a16:creationId xmlns:a16="http://schemas.microsoft.com/office/drawing/2014/main" id="{AE53AD7C-FF31-41A6-0CC5-AFB630346C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09502" y="553843"/>
            <a:ext cx="3615776" cy="576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86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0F58020-49FB-6687-FAB0-D1055F66638E}"/>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a:solidFill>
                  <a:srgbClr val="FFFFFF"/>
                </a:solidFill>
                <a:latin typeface="+mj-lt"/>
                <a:ea typeface="+mj-ea"/>
                <a:cs typeface="+mj-cs"/>
              </a:rPr>
              <a:t>Fable of the Bees (Mandeville 1714/1729)</a:t>
            </a:r>
          </a:p>
        </p:txBody>
      </p:sp>
      <p:sp>
        <p:nvSpPr>
          <p:cNvPr id="3" name="Tijdelijke aanduiding voor inhoud 2">
            <a:extLst>
              <a:ext uri="{FF2B5EF4-FFF2-40B4-BE49-F238E27FC236}">
                <a16:creationId xmlns:a16="http://schemas.microsoft.com/office/drawing/2014/main" id="{C5716FFF-FB0D-EBDA-A81C-90DDC4B4D4B9}"/>
              </a:ext>
            </a:extLst>
          </p:cNvPr>
          <p:cNvSpPr>
            <a:spLocks noGrp="1"/>
          </p:cNvSpPr>
          <p:nvPr>
            <p:ph idx="1"/>
          </p:nvPr>
        </p:nvSpPr>
        <p:spPr>
          <a:xfrm>
            <a:off x="945791" y="4745317"/>
            <a:ext cx="4126272" cy="1375145"/>
          </a:xfrm>
        </p:spPr>
        <p:txBody>
          <a:bodyPr vert="horz" lIns="91440" tIns="45720" rIns="91440" bIns="45720" rtlCol="0">
            <a:normAutofit/>
          </a:bodyPr>
          <a:lstStyle/>
          <a:p>
            <a:pPr marL="0" indent="0" algn="r">
              <a:buNone/>
            </a:pPr>
            <a:r>
              <a:rPr lang="en-US" sz="2400" kern="1200">
                <a:solidFill>
                  <a:srgbClr val="FFFFFF"/>
                </a:solidFill>
                <a:latin typeface="+mn-lt"/>
                <a:ea typeface="+mn-ea"/>
                <a:cs typeface="+mn-cs"/>
              </a:rPr>
              <a:t>Privé-ondeugden resulteren in publieke voordelen</a:t>
            </a:r>
          </a:p>
        </p:txBody>
      </p:sp>
      <p:pic>
        <p:nvPicPr>
          <p:cNvPr id="1026" name="Picture 2" descr="The Fable of the Bees ebook by Bernard Mandeville - Rakuten Kobo in ...">
            <a:extLst>
              <a:ext uri="{FF2B5EF4-FFF2-40B4-BE49-F238E27FC236}">
                <a16:creationId xmlns:a16="http://schemas.microsoft.com/office/drawing/2014/main" id="{1A7C33FE-707A-470A-9300-6B35C7E3B0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20709" y="457199"/>
            <a:ext cx="4158902" cy="589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14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9" name="Rectangle 3087">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0" name="Rectangle 3089">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1" name="Rectangle 3091">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Rectangle 309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vak 4">
            <a:extLst>
              <a:ext uri="{FF2B5EF4-FFF2-40B4-BE49-F238E27FC236}">
                <a16:creationId xmlns:a16="http://schemas.microsoft.com/office/drawing/2014/main" id="{4BE5B3D6-975B-0C23-7CA3-F0C89E893D21}"/>
              </a:ext>
            </a:extLst>
          </p:cNvPr>
          <p:cNvSpPr txBox="1"/>
          <p:nvPr/>
        </p:nvSpPr>
        <p:spPr>
          <a:xfrm>
            <a:off x="699714" y="5490971"/>
            <a:ext cx="6962072"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200" kern="1200" dirty="0">
                <a:solidFill>
                  <a:srgbClr val="FFFFFF"/>
                </a:solidFill>
                <a:latin typeface="+mj-lt"/>
                <a:ea typeface="+mj-ea"/>
                <a:cs typeface="+mj-cs"/>
              </a:rPr>
              <a:t>For the times they are a </a:t>
            </a:r>
            <a:r>
              <a:rPr lang="en-US" sz="2200" kern="1200" dirty="0" err="1">
                <a:solidFill>
                  <a:srgbClr val="FFFFFF"/>
                </a:solidFill>
                <a:latin typeface="+mj-lt"/>
                <a:ea typeface="+mj-ea"/>
                <a:cs typeface="+mj-cs"/>
              </a:rPr>
              <a:t>changin</a:t>
            </a:r>
            <a:r>
              <a:rPr lang="en-US" sz="2200" kern="1200" dirty="0">
                <a:solidFill>
                  <a:srgbClr val="FFFFFF"/>
                </a:solidFill>
                <a:latin typeface="+mj-lt"/>
                <a:ea typeface="+mj-ea"/>
                <a:cs typeface="+mj-cs"/>
              </a:rPr>
              <a:t>’</a:t>
            </a:r>
          </a:p>
          <a:p>
            <a:pPr>
              <a:lnSpc>
                <a:spcPct val="90000"/>
              </a:lnSpc>
              <a:spcBef>
                <a:spcPct val="0"/>
              </a:spcBef>
              <a:spcAft>
                <a:spcPts val="600"/>
              </a:spcAft>
            </a:pPr>
            <a:r>
              <a:rPr lang="en-US" sz="2200" kern="1200" dirty="0">
                <a:solidFill>
                  <a:srgbClr val="FFFFFF"/>
                </a:solidFill>
                <a:latin typeface="+mj-lt"/>
                <a:ea typeface="+mj-ea"/>
                <a:cs typeface="+mj-cs"/>
              </a:rPr>
              <a:t>Als het </a:t>
            </a:r>
            <a:r>
              <a:rPr lang="en-US" sz="2200" kern="1200" dirty="0" err="1">
                <a:solidFill>
                  <a:srgbClr val="FFFFFF"/>
                </a:solidFill>
                <a:latin typeface="+mj-lt"/>
                <a:ea typeface="+mj-ea"/>
                <a:cs typeface="+mj-cs"/>
              </a:rPr>
              <a:t>voortbestaan</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niet</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meer</a:t>
            </a:r>
            <a:r>
              <a:rPr lang="en-US" sz="2200" kern="1200" dirty="0">
                <a:solidFill>
                  <a:srgbClr val="FFFFFF"/>
                </a:solidFill>
                <a:latin typeface="+mj-lt"/>
                <a:ea typeface="+mj-ea"/>
                <a:cs typeface="+mj-cs"/>
              </a:rPr>
              <a:t> door de </a:t>
            </a:r>
            <a:r>
              <a:rPr lang="en-US" sz="2200" kern="1200" dirty="0" err="1">
                <a:solidFill>
                  <a:srgbClr val="FFFFFF"/>
                </a:solidFill>
                <a:latin typeface="+mj-lt"/>
                <a:ea typeface="+mj-ea"/>
                <a:cs typeface="+mj-cs"/>
              </a:rPr>
              <a:t>traditie</a:t>
            </a:r>
            <a:r>
              <a:rPr lang="en-US" sz="2200" kern="1200" dirty="0">
                <a:solidFill>
                  <a:srgbClr val="FFFFFF"/>
                </a:solidFill>
                <a:latin typeface="+mj-lt"/>
                <a:ea typeface="+mj-ea"/>
                <a:cs typeface="+mj-cs"/>
              </a:rPr>
              <a:t> of door </a:t>
            </a:r>
            <a:r>
              <a:rPr lang="en-US" sz="2200" kern="1200" dirty="0" err="1">
                <a:solidFill>
                  <a:srgbClr val="FFFFFF"/>
                </a:solidFill>
                <a:latin typeface="+mj-lt"/>
                <a:ea typeface="+mj-ea"/>
                <a:cs typeface="+mj-cs"/>
              </a:rPr>
              <a:t>koningen</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en</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keizers</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bepaald</a:t>
            </a:r>
            <a:r>
              <a:rPr lang="en-US" sz="2200" kern="1200" dirty="0">
                <a:solidFill>
                  <a:srgbClr val="FFFFFF"/>
                </a:solidFill>
                <a:latin typeface="+mj-lt"/>
                <a:ea typeface="+mj-ea"/>
                <a:cs typeface="+mj-cs"/>
              </a:rPr>
              <a:t> </a:t>
            </a:r>
            <a:r>
              <a:rPr lang="en-US" sz="2200" kern="1200" dirty="0" err="1">
                <a:solidFill>
                  <a:srgbClr val="FFFFFF"/>
                </a:solidFill>
                <a:latin typeface="+mj-lt"/>
                <a:ea typeface="+mj-ea"/>
                <a:cs typeface="+mj-cs"/>
              </a:rPr>
              <a:t>wordt</a:t>
            </a:r>
            <a:r>
              <a:rPr lang="en-US" sz="2200" kern="1200" dirty="0">
                <a:solidFill>
                  <a:srgbClr val="FFFFFF"/>
                </a:solidFill>
                <a:latin typeface="+mj-lt"/>
                <a:ea typeface="+mj-ea"/>
                <a:cs typeface="+mj-cs"/>
              </a:rPr>
              <a:t>.</a:t>
            </a:r>
          </a:p>
          <a:p>
            <a:pPr marL="0" indent="0">
              <a:lnSpc>
                <a:spcPct val="90000"/>
              </a:lnSpc>
              <a:spcBef>
                <a:spcPct val="0"/>
              </a:spcBef>
              <a:spcAft>
                <a:spcPts val="600"/>
              </a:spcAft>
            </a:pPr>
            <a:endParaRPr lang="en-US" sz="2200" kern="1200" dirty="0">
              <a:solidFill>
                <a:srgbClr val="FFFFFF"/>
              </a:solidFill>
              <a:latin typeface="+mj-lt"/>
              <a:ea typeface="+mj-ea"/>
              <a:cs typeface="+mj-cs"/>
            </a:endParaRPr>
          </a:p>
        </p:txBody>
      </p:sp>
      <p:sp>
        <p:nvSpPr>
          <p:cNvPr id="6" name="Tekstvak 5">
            <a:extLst>
              <a:ext uri="{FF2B5EF4-FFF2-40B4-BE49-F238E27FC236}">
                <a16:creationId xmlns:a16="http://schemas.microsoft.com/office/drawing/2014/main" id="{C4DEB77D-8364-26CB-CB38-66ED47540AD2}"/>
              </a:ext>
            </a:extLst>
          </p:cNvPr>
          <p:cNvSpPr txBox="1"/>
          <p:nvPr/>
        </p:nvSpPr>
        <p:spPr>
          <a:xfrm>
            <a:off x="8456522" y="5633765"/>
            <a:ext cx="3408555" cy="873612"/>
          </a:xfrm>
          <a:prstGeom prst="rect">
            <a:avLst/>
          </a:prstGeom>
        </p:spPr>
        <p:txBody>
          <a:bodyPr vert="horz" lIns="91440" tIns="45720" rIns="91440" bIns="45720" rtlCol="0" anchor="ctr">
            <a:normAutofit/>
          </a:bodyPr>
          <a:lstStyle/>
          <a:p>
            <a:pPr>
              <a:lnSpc>
                <a:spcPct val="90000"/>
              </a:lnSpc>
              <a:spcBef>
                <a:spcPts val="1000"/>
              </a:spcBef>
            </a:pPr>
            <a:r>
              <a:rPr lang="en-US" sz="1400" kern="1200" dirty="0">
                <a:solidFill>
                  <a:srgbClr val="FFFFFF"/>
                </a:solidFill>
                <a:latin typeface="+mn-lt"/>
                <a:ea typeface="+mn-ea"/>
                <a:cs typeface="+mn-cs"/>
              </a:rPr>
              <a:t>Leonard </a:t>
            </a:r>
            <a:r>
              <a:rPr lang="en-US" sz="1400" kern="1200" dirty="0" err="1">
                <a:solidFill>
                  <a:srgbClr val="FFFFFF"/>
                </a:solidFill>
                <a:latin typeface="+mn-lt"/>
                <a:ea typeface="+mn-ea"/>
                <a:cs typeface="+mn-cs"/>
              </a:rPr>
              <a:t>Defrance</a:t>
            </a:r>
            <a:r>
              <a:rPr lang="en-US" sz="1400" kern="1200" dirty="0">
                <a:solidFill>
                  <a:srgbClr val="FFFFFF"/>
                </a:solidFill>
                <a:latin typeface="+mn-lt"/>
                <a:ea typeface="+mn-ea"/>
                <a:cs typeface="+mn-cs"/>
              </a:rPr>
              <a:t>, </a:t>
            </a:r>
            <a:r>
              <a:rPr lang="en-US" sz="1400" i="1" kern="1200" dirty="0">
                <a:solidFill>
                  <a:srgbClr val="FFFFFF"/>
                </a:solidFill>
                <a:latin typeface="+mn-lt"/>
                <a:ea typeface="+mn-ea"/>
                <a:cs typeface="+mn-cs"/>
              </a:rPr>
              <a:t>Coal Mining </a:t>
            </a:r>
            <a:r>
              <a:rPr lang="en-US" sz="1400" kern="1200" dirty="0">
                <a:solidFill>
                  <a:srgbClr val="FFFFFF"/>
                </a:solidFill>
                <a:latin typeface="+mn-lt"/>
                <a:ea typeface="+mn-ea"/>
                <a:cs typeface="+mn-cs"/>
              </a:rPr>
              <a:t>(18</a:t>
            </a:r>
            <a:r>
              <a:rPr lang="en-US" sz="1400" kern="1200" baseline="30000" dirty="0">
                <a:solidFill>
                  <a:srgbClr val="FFFFFF"/>
                </a:solidFill>
                <a:latin typeface="+mn-lt"/>
                <a:ea typeface="+mn-ea"/>
                <a:cs typeface="+mn-cs"/>
              </a:rPr>
              <a:t>e</a:t>
            </a:r>
            <a:r>
              <a:rPr lang="en-US" sz="1400" kern="1200" dirty="0">
                <a:solidFill>
                  <a:srgbClr val="FFFFFF"/>
                </a:solidFill>
                <a:latin typeface="+mn-lt"/>
                <a:ea typeface="+mn-ea"/>
                <a:cs typeface="+mn-cs"/>
              </a:rPr>
              <a:t> </a:t>
            </a:r>
            <a:r>
              <a:rPr lang="en-US" sz="1400" kern="1200" dirty="0" err="1">
                <a:solidFill>
                  <a:srgbClr val="FFFFFF"/>
                </a:solidFill>
                <a:latin typeface="+mn-lt"/>
                <a:ea typeface="+mn-ea"/>
                <a:cs typeface="+mn-cs"/>
              </a:rPr>
              <a:t>eeuw</a:t>
            </a:r>
            <a:r>
              <a:rPr lang="en-US" sz="1400" kern="1200" dirty="0">
                <a:solidFill>
                  <a:srgbClr val="FFFFFF"/>
                </a:solidFill>
                <a:latin typeface="+mn-lt"/>
                <a:ea typeface="+mn-ea"/>
                <a:cs typeface="+mn-cs"/>
              </a:rPr>
              <a:t>)</a:t>
            </a:r>
          </a:p>
        </p:txBody>
      </p:sp>
      <p:pic>
        <p:nvPicPr>
          <p:cNvPr id="3074" name="Picture 2">
            <a:extLst>
              <a:ext uri="{FF2B5EF4-FFF2-40B4-BE49-F238E27FC236}">
                <a16:creationId xmlns:a16="http://schemas.microsoft.com/office/drawing/2014/main" id="{B9E36DEA-0AC9-609D-63CE-5E574CF3270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733"/>
          <a:stretch/>
        </p:blipFill>
        <p:spPr bwMode="auto">
          <a:xfrm>
            <a:off x="2142449" y="390832"/>
            <a:ext cx="7999721" cy="4519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50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8268A2-B871-4B1A-C176-A3DA1EE9E4A8}"/>
              </a:ext>
            </a:extLst>
          </p:cNvPr>
          <p:cNvSpPr>
            <a:spLocks noGrp="1"/>
          </p:cNvSpPr>
          <p:nvPr>
            <p:ph type="title"/>
          </p:nvPr>
        </p:nvSpPr>
        <p:spPr>
          <a:xfrm>
            <a:off x="1136396" y="502021"/>
            <a:ext cx="6173262" cy="1655483"/>
          </a:xfrm>
        </p:spPr>
        <p:txBody>
          <a:bodyPr anchor="b">
            <a:normAutofit/>
          </a:bodyPr>
          <a:lstStyle/>
          <a:p>
            <a:r>
              <a:rPr lang="nl-NL" sz="4000" dirty="0"/>
              <a:t>Dr. Adam Smith	</a:t>
            </a:r>
          </a:p>
        </p:txBody>
      </p:sp>
      <p:sp>
        <p:nvSpPr>
          <p:cNvPr id="3" name="Tijdelijke aanduiding voor inhoud 2">
            <a:extLst>
              <a:ext uri="{FF2B5EF4-FFF2-40B4-BE49-F238E27FC236}">
                <a16:creationId xmlns:a16="http://schemas.microsoft.com/office/drawing/2014/main" id="{2DB45DAA-DFDD-82DF-EA4E-7D07EA1F604B}"/>
              </a:ext>
            </a:extLst>
          </p:cNvPr>
          <p:cNvSpPr>
            <a:spLocks noGrp="1"/>
          </p:cNvSpPr>
          <p:nvPr>
            <p:ph idx="1"/>
          </p:nvPr>
        </p:nvSpPr>
        <p:spPr>
          <a:xfrm>
            <a:off x="1136397" y="2408518"/>
            <a:ext cx="6173262" cy="3535083"/>
          </a:xfrm>
        </p:spPr>
        <p:txBody>
          <a:bodyPr>
            <a:normAutofit/>
          </a:bodyPr>
          <a:lstStyle/>
          <a:p>
            <a:pPr marL="0" indent="0">
              <a:buNone/>
            </a:pPr>
            <a:r>
              <a:rPr lang="nl-NL" sz="2000" dirty="0"/>
              <a:t>Moraal filosofie – natuurlijke theologie – over orde, chaos en walhalla.</a:t>
            </a:r>
          </a:p>
          <a:p>
            <a:pPr marL="0" indent="0">
              <a:buNone/>
            </a:pPr>
            <a:r>
              <a:rPr lang="nl-NL" sz="2000" dirty="0"/>
              <a:t> </a:t>
            </a:r>
          </a:p>
          <a:p>
            <a:pPr marL="0" indent="0">
              <a:buNone/>
            </a:pPr>
            <a:r>
              <a:rPr lang="nl-NL" sz="2000" i="1" dirty="0"/>
              <a:t>The </a:t>
            </a:r>
            <a:r>
              <a:rPr lang="nl-NL" sz="2000" i="1" dirty="0" err="1"/>
              <a:t>Theory</a:t>
            </a:r>
            <a:r>
              <a:rPr lang="nl-NL" sz="2000" i="1" dirty="0"/>
              <a:t> of </a:t>
            </a:r>
            <a:r>
              <a:rPr lang="nl-NL" sz="2000" i="1" dirty="0" err="1"/>
              <a:t>Moral</a:t>
            </a:r>
            <a:r>
              <a:rPr lang="nl-NL" sz="2000" i="1" dirty="0"/>
              <a:t> </a:t>
            </a:r>
            <a:r>
              <a:rPr lang="nl-NL" sz="2000" i="1" dirty="0" err="1"/>
              <a:t>Sentiments</a:t>
            </a:r>
            <a:r>
              <a:rPr lang="nl-NL" sz="2000" i="1" dirty="0"/>
              <a:t> </a:t>
            </a:r>
            <a:r>
              <a:rPr lang="nl-NL" sz="2000" dirty="0"/>
              <a:t>(1759)</a:t>
            </a:r>
          </a:p>
          <a:p>
            <a:pPr marL="0" indent="0">
              <a:buNone/>
            </a:pPr>
            <a:r>
              <a:rPr lang="nl-NL" sz="2000" i="1" dirty="0"/>
              <a:t>The </a:t>
            </a:r>
            <a:r>
              <a:rPr lang="nl-NL" sz="2000" i="1" dirty="0" err="1"/>
              <a:t>Wealth</a:t>
            </a:r>
            <a:r>
              <a:rPr lang="nl-NL" sz="2000" i="1" dirty="0"/>
              <a:t> of Nations </a:t>
            </a:r>
            <a:r>
              <a:rPr lang="nl-NL" sz="2000" dirty="0"/>
              <a:t>(1776)</a:t>
            </a:r>
            <a:endParaRPr lang="nl-NL" sz="2000" i="1" dirty="0"/>
          </a:p>
        </p:txBody>
      </p:sp>
      <p:pic>
        <p:nvPicPr>
          <p:cNvPr id="9" name="Afbeelding 8" descr="Afbeelding met Menselijk gezicht, tekst, handschrift, persoon&#10;&#10;Automatisch gegenereerde beschrijving">
            <a:extLst>
              <a:ext uri="{FF2B5EF4-FFF2-40B4-BE49-F238E27FC236}">
                <a16:creationId xmlns:a16="http://schemas.microsoft.com/office/drawing/2014/main" id="{CF1EC6C3-A39C-0D83-A193-13A6FFB709C8}"/>
              </a:ext>
            </a:extLst>
          </p:cNvPr>
          <p:cNvPicPr>
            <a:picLocks noChangeAspect="1"/>
          </p:cNvPicPr>
          <p:nvPr/>
        </p:nvPicPr>
        <p:blipFill rotWithShape="1">
          <a:blip r:embed="rId2">
            <a:extLst>
              <a:ext uri="{28A0092B-C50C-407E-A947-70E740481C1C}">
                <a14:useLocalDpi xmlns:a14="http://schemas.microsoft.com/office/drawing/2010/main" val="0"/>
              </a:ext>
            </a:extLst>
          </a:blip>
          <a:srcRect t="3564" r="2" b="2"/>
          <a:stretch/>
        </p:blipFill>
        <p:spPr>
          <a:xfrm>
            <a:off x="8115300" y="-12515"/>
            <a:ext cx="4076700" cy="6418631"/>
          </a:xfrm>
          <a:prstGeom prst="rect">
            <a:avLst/>
          </a:prstGeom>
        </p:spPr>
      </p:pic>
      <p:sp>
        <p:nvSpPr>
          <p:cNvPr id="16" name="Rectangle 15">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82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8E305BF-D8A2-BC72-174D-A77375C08D71}"/>
              </a:ext>
            </a:extLst>
          </p:cNvPr>
          <p:cNvSpPr>
            <a:spLocks noGrp="1"/>
          </p:cNvSpPr>
          <p:nvPr>
            <p:ph type="title"/>
          </p:nvPr>
        </p:nvSpPr>
        <p:spPr>
          <a:xfrm>
            <a:off x="1136397" y="502020"/>
            <a:ext cx="5323715" cy="1642970"/>
          </a:xfrm>
        </p:spPr>
        <p:txBody>
          <a:bodyPr anchor="b">
            <a:normAutofit/>
          </a:bodyPr>
          <a:lstStyle/>
          <a:p>
            <a:r>
              <a:rPr lang="nl-NL" sz="4000"/>
              <a:t>Een moraal filosoof die econoom werd?</a:t>
            </a:r>
          </a:p>
        </p:txBody>
      </p:sp>
      <p:sp>
        <p:nvSpPr>
          <p:cNvPr id="3" name="Tijdelijke aanduiding voor inhoud 2">
            <a:extLst>
              <a:ext uri="{FF2B5EF4-FFF2-40B4-BE49-F238E27FC236}">
                <a16:creationId xmlns:a16="http://schemas.microsoft.com/office/drawing/2014/main" id="{3FCDB525-C7A9-F1FD-F56F-0B33D97E9617}"/>
              </a:ext>
            </a:extLst>
          </p:cNvPr>
          <p:cNvSpPr>
            <a:spLocks noGrp="1"/>
          </p:cNvSpPr>
          <p:nvPr>
            <p:ph idx="1"/>
          </p:nvPr>
        </p:nvSpPr>
        <p:spPr>
          <a:xfrm>
            <a:off x="1144923" y="2405894"/>
            <a:ext cx="5315189" cy="3535083"/>
          </a:xfrm>
        </p:spPr>
        <p:txBody>
          <a:bodyPr anchor="t">
            <a:normAutofit/>
          </a:bodyPr>
          <a:lstStyle/>
          <a:p>
            <a:pPr marL="0" indent="0">
              <a:buNone/>
            </a:pPr>
            <a:r>
              <a:rPr lang="nl-NL" sz="2000" dirty="0" err="1"/>
              <a:t>Wealth</a:t>
            </a:r>
            <a:r>
              <a:rPr lang="nl-NL" sz="2000" dirty="0"/>
              <a:t> of Nations:</a:t>
            </a:r>
          </a:p>
          <a:p>
            <a:pPr>
              <a:buFontTx/>
              <a:buChar char="-"/>
            </a:pPr>
            <a:r>
              <a:rPr lang="nl-NL" sz="2000" dirty="0"/>
              <a:t>Welk mechanisme zorgt voor orde in de samenleving?</a:t>
            </a:r>
          </a:p>
          <a:p>
            <a:pPr>
              <a:buFontTx/>
              <a:buChar char="-"/>
            </a:pPr>
            <a:r>
              <a:rPr lang="nl-NL" sz="2000" dirty="0"/>
              <a:t>Wat stuurt het eigen belang van de enkeling die overeenstemt met de behoeften van de groep?</a:t>
            </a:r>
          </a:p>
          <a:p>
            <a:pPr marL="457200" lvl="1" indent="0">
              <a:buNone/>
            </a:pPr>
            <a:r>
              <a:rPr lang="nl-NL" sz="2000" i="1" dirty="0" err="1"/>
              <a:t>Laisse</a:t>
            </a:r>
            <a:r>
              <a:rPr lang="nl-NL" sz="2000" i="1" dirty="0"/>
              <a:t> faire en de onzichtbare hand</a:t>
            </a: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Afbeelding 6" descr="Afbeelding met tekening, schets, Lijnillustraties, illustratie&#10;&#10;Automatisch gegenereerde beschrijving">
            <a:extLst>
              <a:ext uri="{FF2B5EF4-FFF2-40B4-BE49-F238E27FC236}">
                <a16:creationId xmlns:a16="http://schemas.microsoft.com/office/drawing/2014/main" id="{AC356084-F4E5-D8A3-57FF-534A65A68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311" y="1289871"/>
            <a:ext cx="4918039" cy="3688529"/>
          </a:xfrm>
          <a:prstGeom prst="rect">
            <a:avLst/>
          </a:prstGeom>
        </p:spPr>
      </p:pic>
    </p:spTree>
    <p:extLst>
      <p:ext uri="{BB962C8B-B14F-4D97-AF65-F5344CB8AC3E}">
        <p14:creationId xmlns:p14="http://schemas.microsoft.com/office/powerpoint/2010/main" val="231926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EB897B-DF65-ED8C-33EF-0C33D8A73DAC}"/>
              </a:ext>
            </a:extLst>
          </p:cNvPr>
          <p:cNvSpPr>
            <a:spLocks noGrp="1"/>
          </p:cNvSpPr>
          <p:nvPr>
            <p:ph type="title"/>
          </p:nvPr>
        </p:nvSpPr>
        <p:spPr/>
        <p:txBody>
          <a:bodyPr/>
          <a:lstStyle/>
          <a:p>
            <a:r>
              <a:rPr lang="nl-NL" dirty="0" err="1">
                <a:solidFill>
                  <a:schemeClr val="bg1"/>
                </a:solidFill>
              </a:rPr>
              <a:t>Invisible</a:t>
            </a:r>
            <a:r>
              <a:rPr lang="nl-NL" dirty="0">
                <a:solidFill>
                  <a:schemeClr val="bg1"/>
                </a:solidFill>
              </a:rPr>
              <a:t> hand</a:t>
            </a:r>
          </a:p>
        </p:txBody>
      </p:sp>
      <p:sp>
        <p:nvSpPr>
          <p:cNvPr id="3" name="Tijdelijke aanduiding voor inhoud 2">
            <a:extLst>
              <a:ext uri="{FF2B5EF4-FFF2-40B4-BE49-F238E27FC236}">
                <a16:creationId xmlns:a16="http://schemas.microsoft.com/office/drawing/2014/main" id="{B6BCE0E9-039B-D32D-547A-7E28E4518FDE}"/>
              </a:ext>
            </a:extLst>
          </p:cNvPr>
          <p:cNvSpPr>
            <a:spLocks noGrp="1"/>
          </p:cNvSpPr>
          <p:nvPr>
            <p:ph idx="1"/>
          </p:nvPr>
        </p:nvSpPr>
        <p:spPr/>
        <p:txBody>
          <a:bodyPr/>
          <a:lstStyle/>
          <a:p>
            <a:pPr marL="0" indent="0" algn="ctr">
              <a:buNone/>
            </a:pPr>
            <a:endParaRPr lang="nl-NL" i="1" dirty="0">
              <a:solidFill>
                <a:schemeClr val="bg1"/>
              </a:solidFill>
            </a:endParaRPr>
          </a:p>
          <a:p>
            <a:pPr marL="0" indent="0" algn="ctr">
              <a:buNone/>
            </a:pPr>
            <a:r>
              <a:rPr lang="nl-NL" i="1" dirty="0">
                <a:solidFill>
                  <a:schemeClr val="bg1"/>
                </a:solidFill>
              </a:rPr>
              <a:t>Wij danken onze dagelijkse maaltijden niet aan de welwillendheid van bakker, slager en bierbrouwer, maar aan hun welbegrepen eigen belang. Wij doen geen beroep op hun menslievendheid, maar op hun eigenliefde en spreken met hen nooit over onze noden, maar over hun belangen.</a:t>
            </a:r>
          </a:p>
        </p:txBody>
      </p:sp>
    </p:spTree>
    <p:extLst>
      <p:ext uri="{BB962C8B-B14F-4D97-AF65-F5344CB8AC3E}">
        <p14:creationId xmlns:p14="http://schemas.microsoft.com/office/powerpoint/2010/main" val="795763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FDAFD1-ED3A-E3FF-28D9-DF786F47E337}"/>
              </a:ext>
            </a:extLst>
          </p:cNvPr>
          <p:cNvSpPr>
            <a:spLocks noGrp="1"/>
          </p:cNvSpPr>
          <p:nvPr>
            <p:ph type="title"/>
          </p:nvPr>
        </p:nvSpPr>
        <p:spPr>
          <a:xfrm>
            <a:off x="466722" y="586855"/>
            <a:ext cx="3201366" cy="3387497"/>
          </a:xfrm>
        </p:spPr>
        <p:txBody>
          <a:bodyPr anchor="b">
            <a:normAutofit/>
          </a:bodyPr>
          <a:lstStyle/>
          <a:p>
            <a:pPr algn="r"/>
            <a:r>
              <a:rPr lang="nl-NL" sz="4000">
                <a:solidFill>
                  <a:srgbClr val="FFFFFF"/>
                </a:solidFill>
              </a:rPr>
              <a:t>Geloof in vrijheid en redelijkheid</a:t>
            </a:r>
          </a:p>
        </p:txBody>
      </p:sp>
      <p:sp>
        <p:nvSpPr>
          <p:cNvPr id="3" name="Tijdelijke aanduiding voor inhoud 2">
            <a:extLst>
              <a:ext uri="{FF2B5EF4-FFF2-40B4-BE49-F238E27FC236}">
                <a16:creationId xmlns:a16="http://schemas.microsoft.com/office/drawing/2014/main" id="{6F67B7E5-C3D3-A5AD-C22D-6B9B69BA0991}"/>
              </a:ext>
            </a:extLst>
          </p:cNvPr>
          <p:cNvSpPr>
            <a:spLocks noGrp="1"/>
          </p:cNvSpPr>
          <p:nvPr>
            <p:ph idx="1"/>
          </p:nvPr>
        </p:nvSpPr>
        <p:spPr>
          <a:xfrm>
            <a:off x="4810259" y="649480"/>
            <a:ext cx="6555347" cy="5546047"/>
          </a:xfrm>
        </p:spPr>
        <p:txBody>
          <a:bodyPr anchor="ctr">
            <a:normAutofit/>
          </a:bodyPr>
          <a:lstStyle/>
          <a:p>
            <a:r>
              <a:rPr lang="nl-NL" sz="2000" dirty="0"/>
              <a:t>Geen ingrijpen van overheid, regulering…</a:t>
            </a:r>
          </a:p>
          <a:p>
            <a:r>
              <a:rPr lang="nl-NL" sz="2000" dirty="0"/>
              <a:t>Geen monopolies, kartelafspraken…</a:t>
            </a:r>
          </a:p>
          <a:p>
            <a:r>
              <a:rPr lang="nl-NL" sz="2000" dirty="0"/>
              <a:t>Geen machtsblokken….</a:t>
            </a:r>
          </a:p>
          <a:p>
            <a:r>
              <a:rPr lang="nl-NL" sz="2000" dirty="0"/>
              <a:t>Wel: </a:t>
            </a:r>
          </a:p>
          <a:p>
            <a:pPr lvl="1"/>
            <a:r>
              <a:rPr lang="nl-NL" sz="2000" dirty="0"/>
              <a:t>Publieke scholing</a:t>
            </a:r>
          </a:p>
          <a:p>
            <a:pPr lvl="1"/>
            <a:r>
              <a:rPr lang="nl-NL" sz="2000" dirty="0"/>
              <a:t>Geloof in begrensde eigenliefde door de redelijkheid van de mens </a:t>
            </a:r>
          </a:p>
          <a:p>
            <a:pPr lvl="1"/>
            <a:endParaRPr lang="nl-NL" sz="2000" dirty="0"/>
          </a:p>
        </p:txBody>
      </p:sp>
    </p:spTree>
    <p:extLst>
      <p:ext uri="{BB962C8B-B14F-4D97-AF65-F5344CB8AC3E}">
        <p14:creationId xmlns:p14="http://schemas.microsoft.com/office/powerpoint/2010/main" val="71253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D163C3-BE6C-8494-952C-24C349682B6A}"/>
              </a:ext>
            </a:extLst>
          </p:cNvPr>
          <p:cNvSpPr>
            <a:spLocks noGrp="1"/>
          </p:cNvSpPr>
          <p:nvPr>
            <p:ph type="title"/>
          </p:nvPr>
        </p:nvSpPr>
        <p:spPr/>
        <p:txBody>
          <a:bodyPr/>
          <a:lstStyle/>
          <a:p>
            <a:pPr algn="ctr"/>
            <a:r>
              <a:rPr lang="nl-NL" dirty="0">
                <a:solidFill>
                  <a:schemeClr val="bg1"/>
                </a:solidFill>
              </a:rPr>
              <a:t>Want we hebben allemaal een moraal…</a:t>
            </a:r>
          </a:p>
        </p:txBody>
      </p:sp>
      <p:sp>
        <p:nvSpPr>
          <p:cNvPr id="6" name="Tijdelijke aanduiding voor inhoud 5">
            <a:extLst>
              <a:ext uri="{FF2B5EF4-FFF2-40B4-BE49-F238E27FC236}">
                <a16:creationId xmlns:a16="http://schemas.microsoft.com/office/drawing/2014/main" id="{2C42E909-169F-77B4-1191-FE30B19DB4AB}"/>
              </a:ext>
            </a:extLst>
          </p:cNvPr>
          <p:cNvSpPr txBox="1">
            <a:spLocks noGrp="1"/>
          </p:cNvSpPr>
          <p:nvPr>
            <p:ph idx="1"/>
          </p:nvPr>
        </p:nvSpPr>
        <p:spPr>
          <a:xfrm>
            <a:off x="838200" y="1825625"/>
            <a:ext cx="10515600" cy="4873706"/>
          </a:xfrm>
          <a:prstGeom prst="rect">
            <a:avLst/>
          </a:prstGeom>
          <a:noFill/>
        </p:spPr>
        <p:txBody>
          <a:bodyPr wrap="square">
            <a:spAutoFit/>
          </a:bodyPr>
          <a:lstStyle/>
          <a:p>
            <a:pPr marL="0" indent="0" algn="ctr">
              <a:buNone/>
            </a:pPr>
            <a:r>
              <a:rPr lang="en-US" sz="1800" i="1" dirty="0">
                <a:solidFill>
                  <a:schemeClr val="bg1"/>
                </a:solidFill>
              </a:rPr>
              <a:t>How selfish soever man may be supposed, there are evidently some principles in</a:t>
            </a:r>
          </a:p>
          <a:p>
            <a:pPr marL="0" indent="0" algn="ctr">
              <a:buNone/>
            </a:pPr>
            <a:r>
              <a:rPr lang="en-US" sz="1800" i="1" dirty="0">
                <a:solidFill>
                  <a:schemeClr val="bg1"/>
                </a:solidFill>
              </a:rPr>
              <a:t>his nature, which interest him in the fortune of others, and render their happiness</a:t>
            </a:r>
          </a:p>
          <a:p>
            <a:pPr marL="0" indent="0" algn="ctr">
              <a:buNone/>
            </a:pPr>
            <a:r>
              <a:rPr lang="en-US" sz="1800" i="1" dirty="0">
                <a:solidFill>
                  <a:schemeClr val="bg1"/>
                </a:solidFill>
              </a:rPr>
              <a:t>necessary to him, though he derives nothing from it except the pleasure of seeing</a:t>
            </a:r>
          </a:p>
          <a:p>
            <a:pPr marL="0" indent="0" algn="ctr">
              <a:buNone/>
            </a:pPr>
            <a:r>
              <a:rPr lang="en-US" sz="1800" i="1" dirty="0">
                <a:solidFill>
                  <a:schemeClr val="bg1"/>
                </a:solidFill>
              </a:rPr>
              <a:t>it. Of this kind is </a:t>
            </a:r>
            <a:r>
              <a:rPr lang="en-US" sz="1800" i="1" u="sng" dirty="0">
                <a:solidFill>
                  <a:srgbClr val="FF0000"/>
                </a:solidFill>
              </a:rPr>
              <a:t>pity or compassion</a:t>
            </a:r>
            <a:r>
              <a:rPr lang="en-US" sz="1800" i="1" dirty="0">
                <a:solidFill>
                  <a:schemeClr val="bg1"/>
                </a:solidFill>
              </a:rPr>
              <a:t>, the emotion which we feel for the misery of</a:t>
            </a:r>
          </a:p>
          <a:p>
            <a:pPr marL="0" indent="0" algn="ctr">
              <a:buNone/>
            </a:pPr>
            <a:r>
              <a:rPr lang="en-US" sz="1800" i="1" dirty="0">
                <a:solidFill>
                  <a:schemeClr val="bg1"/>
                </a:solidFill>
              </a:rPr>
              <a:t>others, when we either see it, or are made to conceive it in a very lively manner.</a:t>
            </a:r>
          </a:p>
          <a:p>
            <a:pPr marL="0" indent="0" algn="ctr">
              <a:buNone/>
            </a:pPr>
            <a:r>
              <a:rPr lang="en-US" sz="1800" i="1" dirty="0">
                <a:solidFill>
                  <a:schemeClr val="bg1"/>
                </a:solidFill>
              </a:rPr>
              <a:t>That we often derive sorrow from the sorrow of others, is a matter of fact too</a:t>
            </a:r>
          </a:p>
          <a:p>
            <a:pPr marL="0" indent="0" algn="ctr">
              <a:buNone/>
            </a:pPr>
            <a:r>
              <a:rPr lang="en-US" sz="1800" i="1" dirty="0">
                <a:solidFill>
                  <a:schemeClr val="bg1"/>
                </a:solidFill>
              </a:rPr>
              <a:t>obvious to require any instances to prove it; for this sentiment, like all the other</a:t>
            </a:r>
          </a:p>
          <a:p>
            <a:pPr marL="0" indent="0" algn="ctr">
              <a:buNone/>
            </a:pPr>
            <a:r>
              <a:rPr lang="en-US" sz="1800" i="1" dirty="0">
                <a:solidFill>
                  <a:schemeClr val="bg1"/>
                </a:solidFill>
              </a:rPr>
              <a:t>original passions of human nature, is by no means confined to the virtuous and</a:t>
            </a:r>
          </a:p>
          <a:p>
            <a:pPr marL="0" indent="0" algn="ctr">
              <a:buNone/>
            </a:pPr>
            <a:r>
              <a:rPr lang="en-US" sz="1800" i="1" dirty="0">
                <a:solidFill>
                  <a:schemeClr val="bg1"/>
                </a:solidFill>
              </a:rPr>
              <a:t>humane, though they perhaps may feel it with the most exquisite sensibility. The</a:t>
            </a:r>
          </a:p>
          <a:p>
            <a:pPr marL="0" indent="0" algn="ctr">
              <a:buNone/>
            </a:pPr>
            <a:r>
              <a:rPr lang="en-US" sz="1800" i="1" dirty="0">
                <a:solidFill>
                  <a:schemeClr val="bg1"/>
                </a:solidFill>
              </a:rPr>
              <a:t>greatest ruffian, the most hardened violator of the laws of society, is not altogether</a:t>
            </a:r>
          </a:p>
          <a:p>
            <a:pPr marL="0" indent="0" algn="ctr">
              <a:buNone/>
            </a:pPr>
            <a:r>
              <a:rPr lang="en-US" sz="1800" i="1" dirty="0">
                <a:solidFill>
                  <a:schemeClr val="bg1"/>
                </a:solidFill>
              </a:rPr>
              <a:t>without it.</a:t>
            </a:r>
            <a:endParaRPr lang="nl-NL" sz="1800" i="1" dirty="0">
              <a:solidFill>
                <a:schemeClr val="bg1"/>
              </a:solidFill>
            </a:endParaRPr>
          </a:p>
          <a:p>
            <a:pPr marL="0" indent="0" algn="ctr">
              <a:buNone/>
            </a:pPr>
            <a:endParaRPr lang="nl-NL" sz="1800" i="1" dirty="0">
              <a:solidFill>
                <a:schemeClr val="bg1"/>
              </a:solidFill>
            </a:endParaRPr>
          </a:p>
          <a:p>
            <a:pPr marL="0" indent="0" algn="r">
              <a:buNone/>
            </a:pPr>
            <a:r>
              <a:rPr lang="nl-NL" sz="1200" dirty="0">
                <a:solidFill>
                  <a:schemeClr val="bg1"/>
                </a:solidFill>
              </a:rPr>
              <a:t>Uit: </a:t>
            </a:r>
            <a:r>
              <a:rPr lang="nl-NL" sz="1200" dirty="0" err="1">
                <a:solidFill>
                  <a:schemeClr val="bg1"/>
                </a:solidFill>
              </a:rPr>
              <a:t>Theory</a:t>
            </a:r>
            <a:r>
              <a:rPr lang="nl-NL" sz="1200" dirty="0">
                <a:solidFill>
                  <a:schemeClr val="bg1"/>
                </a:solidFill>
              </a:rPr>
              <a:t> of </a:t>
            </a:r>
            <a:r>
              <a:rPr lang="nl-NL" sz="1200" dirty="0" err="1">
                <a:solidFill>
                  <a:schemeClr val="bg1"/>
                </a:solidFill>
              </a:rPr>
              <a:t>Moral</a:t>
            </a:r>
            <a:r>
              <a:rPr lang="nl-NL" sz="1200" dirty="0">
                <a:solidFill>
                  <a:schemeClr val="bg1"/>
                </a:solidFill>
              </a:rPr>
              <a:t> </a:t>
            </a:r>
            <a:r>
              <a:rPr lang="nl-NL" sz="1200" dirty="0" err="1">
                <a:solidFill>
                  <a:schemeClr val="bg1"/>
                </a:solidFill>
              </a:rPr>
              <a:t>Sentiments</a:t>
            </a:r>
            <a:endParaRPr lang="en-US" sz="1200" dirty="0">
              <a:solidFill>
                <a:schemeClr val="bg1"/>
              </a:solidFill>
            </a:endParaRPr>
          </a:p>
        </p:txBody>
      </p:sp>
    </p:spTree>
    <p:extLst>
      <p:ext uri="{BB962C8B-B14F-4D97-AF65-F5344CB8AC3E}">
        <p14:creationId xmlns:p14="http://schemas.microsoft.com/office/powerpoint/2010/main" val="263787092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3260</TotalTime>
  <Words>676</Words>
  <Application>Microsoft Office PowerPoint</Application>
  <PresentationFormat>Breedbeeld</PresentationFormat>
  <Paragraphs>67</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Aptos Display</vt:lpstr>
      <vt:lpstr>Arial</vt:lpstr>
      <vt:lpstr>Kantoorthema</vt:lpstr>
      <vt:lpstr>Adam Smith</vt:lpstr>
      <vt:lpstr>Vooraf</vt:lpstr>
      <vt:lpstr>Fable of the Bees (Mandeville 1714/1729)</vt:lpstr>
      <vt:lpstr>PowerPoint-presentatie</vt:lpstr>
      <vt:lpstr>Dr. Adam Smith </vt:lpstr>
      <vt:lpstr>Een moraal filosoof die econoom werd?</vt:lpstr>
      <vt:lpstr>Invisible hand</vt:lpstr>
      <vt:lpstr>Geloof in vrijheid en redelijkheid</vt:lpstr>
      <vt:lpstr>Want we hebben allemaal een moraal…</vt:lpstr>
      <vt:lpstr>De grens van eigen belang - sympathie</vt:lpstr>
      <vt:lpstr>The man without</vt:lpstr>
      <vt:lpstr>Einddoel?</vt:lpstr>
      <vt:lpstr>Stellingen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Adam Smith</dc:title>
  <dc:creator>Maanen van, Hendrie</dc:creator>
  <cp:lastModifiedBy>Maanen van, Hendrie</cp:lastModifiedBy>
  <cp:revision>2</cp:revision>
  <dcterms:created xsi:type="dcterms:W3CDTF">2024-03-11T14:14:20Z</dcterms:created>
  <dcterms:modified xsi:type="dcterms:W3CDTF">2024-03-19T11:34:39Z</dcterms:modified>
</cp:coreProperties>
</file>